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Calibri" panose="020F0502020204030204" pitchFamily="34" charset="0"/>
      <p:regular r:id="rId21"/>
      <p:bold r:id="rId22"/>
      <p:italic r:id="rId23"/>
      <p:boldItalic r:id="rId24"/>
    </p:embeddedFont>
    <p:embeddedFont>
      <p:font typeface="Lilita One" panose="020B0604020202020204" charset="0"/>
      <p:regular r:id="rId25"/>
    </p:embeddedFont>
    <p:embeddedFont>
      <p:font typeface="Mont Bold" panose="020B0604020202020204" charset="0"/>
      <p:regular r:id="rId26"/>
    </p:embeddedFont>
    <p:embeddedFont>
      <p:font typeface="Sergio Trendy"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30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dir="u"/>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10.png"/><Relationship Id="rId4" Type="http://schemas.openxmlformats.org/officeDocument/2006/relationships/image" Target="../media/image3.svg"/><Relationship Id="rId9"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Freeform 3"/>
          <p:cNvSpPr/>
          <p:nvPr/>
        </p:nvSpPr>
        <p:spPr>
          <a:xfrm rot="1868413">
            <a:off x="-2320166" y="1401793"/>
            <a:ext cx="18224024" cy="8581858"/>
          </a:xfrm>
          <a:custGeom>
            <a:avLst/>
            <a:gdLst/>
            <a:ahLst/>
            <a:cxnLst/>
            <a:rect l="l" t="t" r="r" b="b"/>
            <a:pathLst>
              <a:path w="18224024" h="8581858">
                <a:moveTo>
                  <a:pt x="0" y="0"/>
                </a:moveTo>
                <a:lnTo>
                  <a:pt x="18224024" y="0"/>
                </a:lnTo>
                <a:lnTo>
                  <a:pt x="18224024" y="8581859"/>
                </a:lnTo>
                <a:lnTo>
                  <a:pt x="0" y="85818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2439900">
            <a:off x="-1683927" y="-182545"/>
            <a:ext cx="18224024" cy="8581858"/>
          </a:xfrm>
          <a:custGeom>
            <a:avLst/>
            <a:gdLst/>
            <a:ahLst/>
            <a:cxnLst/>
            <a:rect l="l" t="t" r="r" b="b"/>
            <a:pathLst>
              <a:path w="18224024" h="8581858">
                <a:moveTo>
                  <a:pt x="0" y="0"/>
                </a:moveTo>
                <a:lnTo>
                  <a:pt x="18224024" y="0"/>
                </a:lnTo>
                <a:lnTo>
                  <a:pt x="18224024" y="8581858"/>
                </a:lnTo>
                <a:lnTo>
                  <a:pt x="0" y="858185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68610" y="360453"/>
            <a:ext cx="17653185" cy="9536464"/>
            <a:chOff x="0" y="0"/>
            <a:chExt cx="23537581" cy="12715286"/>
          </a:xfrm>
        </p:grpSpPr>
        <p:grpSp>
          <p:nvGrpSpPr>
            <p:cNvPr id="6" name="Group 6"/>
            <p:cNvGrpSpPr/>
            <p:nvPr/>
          </p:nvGrpSpPr>
          <p:grpSpPr>
            <a:xfrm>
              <a:off x="0" y="0"/>
              <a:ext cx="330085" cy="12715286"/>
              <a:chOff x="0" y="0"/>
              <a:chExt cx="65202" cy="2511661"/>
            </a:xfrm>
          </p:grpSpPr>
          <p:sp>
            <p:nvSpPr>
              <p:cNvPr id="7" name="Freeform 7"/>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8" name="TextBox 8"/>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5400000">
              <a:off x="11603748" y="-11603748"/>
              <a:ext cx="330085" cy="23537581"/>
              <a:chOff x="0" y="0"/>
              <a:chExt cx="65202" cy="4649399"/>
            </a:xfrm>
          </p:grpSpPr>
          <p:sp>
            <p:nvSpPr>
              <p:cNvPr id="10" name="Freeform 10"/>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11" name="TextBox 11"/>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23207495" y="0"/>
              <a:ext cx="330085" cy="12715286"/>
              <a:chOff x="0" y="0"/>
              <a:chExt cx="65202" cy="2511661"/>
            </a:xfrm>
          </p:grpSpPr>
          <p:sp>
            <p:nvSpPr>
              <p:cNvPr id="13" name="Freeform 13"/>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14" name="TextBox 14"/>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5400000">
              <a:off x="11603748" y="781453"/>
              <a:ext cx="330085" cy="23537581"/>
              <a:chOff x="0" y="0"/>
              <a:chExt cx="65202" cy="4649399"/>
            </a:xfrm>
          </p:grpSpPr>
          <p:sp>
            <p:nvSpPr>
              <p:cNvPr id="16" name="Freeform 16"/>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17" name="TextBox 17"/>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sp>
        <p:nvSpPr>
          <p:cNvPr id="18" name="Freeform 18"/>
          <p:cNvSpPr/>
          <p:nvPr/>
        </p:nvSpPr>
        <p:spPr>
          <a:xfrm>
            <a:off x="11109309" y="2314211"/>
            <a:ext cx="4228770" cy="6757023"/>
          </a:xfrm>
          <a:custGeom>
            <a:avLst/>
            <a:gdLst/>
            <a:ahLst/>
            <a:cxnLst/>
            <a:rect l="l" t="t" r="r" b="b"/>
            <a:pathLst>
              <a:path w="4228770" h="6757023">
                <a:moveTo>
                  <a:pt x="0" y="0"/>
                </a:moveTo>
                <a:lnTo>
                  <a:pt x="4228770" y="0"/>
                </a:lnTo>
                <a:lnTo>
                  <a:pt x="4228770" y="6757023"/>
                </a:lnTo>
                <a:lnTo>
                  <a:pt x="0" y="6757023"/>
                </a:lnTo>
                <a:lnTo>
                  <a:pt x="0" y="0"/>
                </a:lnTo>
                <a:close/>
              </a:path>
            </a:pathLst>
          </a:custGeom>
          <a:blipFill>
            <a:blip r:embed="rId5"/>
            <a:stretch>
              <a:fillRect/>
            </a:stretch>
          </a:blipFill>
        </p:spPr>
      </p:sp>
      <p:sp>
        <p:nvSpPr>
          <p:cNvPr id="19" name="Freeform 19"/>
          <p:cNvSpPr/>
          <p:nvPr/>
        </p:nvSpPr>
        <p:spPr>
          <a:xfrm rot="166064">
            <a:off x="13478492" y="2946806"/>
            <a:ext cx="3719174" cy="6290358"/>
          </a:xfrm>
          <a:custGeom>
            <a:avLst/>
            <a:gdLst/>
            <a:ahLst/>
            <a:cxnLst/>
            <a:rect l="l" t="t" r="r" b="b"/>
            <a:pathLst>
              <a:path w="3719174" h="6290358">
                <a:moveTo>
                  <a:pt x="0" y="0"/>
                </a:moveTo>
                <a:lnTo>
                  <a:pt x="3719174" y="0"/>
                </a:lnTo>
                <a:lnTo>
                  <a:pt x="3719174" y="6290358"/>
                </a:lnTo>
                <a:lnTo>
                  <a:pt x="0" y="6290358"/>
                </a:lnTo>
                <a:lnTo>
                  <a:pt x="0" y="0"/>
                </a:lnTo>
                <a:close/>
              </a:path>
            </a:pathLst>
          </a:custGeom>
          <a:blipFill>
            <a:blip r:embed="rId6"/>
            <a:stretch>
              <a:fillRect/>
            </a:stretch>
          </a:blipFill>
        </p:spPr>
      </p:sp>
      <p:sp>
        <p:nvSpPr>
          <p:cNvPr id="20" name="Freeform 20"/>
          <p:cNvSpPr/>
          <p:nvPr/>
        </p:nvSpPr>
        <p:spPr>
          <a:xfrm rot="376831">
            <a:off x="11503498" y="4516407"/>
            <a:ext cx="3440393" cy="3619878"/>
          </a:xfrm>
          <a:custGeom>
            <a:avLst/>
            <a:gdLst/>
            <a:ahLst/>
            <a:cxnLst/>
            <a:rect l="l" t="t" r="r" b="b"/>
            <a:pathLst>
              <a:path w="3440393" h="3619878">
                <a:moveTo>
                  <a:pt x="0" y="0"/>
                </a:moveTo>
                <a:lnTo>
                  <a:pt x="3440392" y="0"/>
                </a:lnTo>
                <a:lnTo>
                  <a:pt x="3440392" y="3619878"/>
                </a:lnTo>
                <a:lnTo>
                  <a:pt x="0" y="3619878"/>
                </a:lnTo>
                <a:lnTo>
                  <a:pt x="0" y="0"/>
                </a:lnTo>
                <a:close/>
              </a:path>
            </a:pathLst>
          </a:custGeom>
          <a:blipFill>
            <a:blip r:embed="rId7"/>
            <a:stretch>
              <a:fillRect/>
            </a:stretch>
          </a:blipFill>
        </p:spPr>
      </p:sp>
      <p:sp>
        <p:nvSpPr>
          <p:cNvPr id="21" name="Freeform 21"/>
          <p:cNvSpPr/>
          <p:nvPr/>
        </p:nvSpPr>
        <p:spPr>
          <a:xfrm>
            <a:off x="9910493" y="6091985"/>
            <a:ext cx="4309325" cy="3361274"/>
          </a:xfrm>
          <a:custGeom>
            <a:avLst/>
            <a:gdLst/>
            <a:ahLst/>
            <a:cxnLst/>
            <a:rect l="l" t="t" r="r" b="b"/>
            <a:pathLst>
              <a:path w="4309325" h="3361274">
                <a:moveTo>
                  <a:pt x="0" y="0"/>
                </a:moveTo>
                <a:lnTo>
                  <a:pt x="4309325" y="0"/>
                </a:lnTo>
                <a:lnTo>
                  <a:pt x="4309325" y="3361273"/>
                </a:lnTo>
                <a:lnTo>
                  <a:pt x="0" y="3361273"/>
                </a:lnTo>
                <a:lnTo>
                  <a:pt x="0" y="0"/>
                </a:lnTo>
                <a:close/>
              </a:path>
            </a:pathLst>
          </a:custGeom>
          <a:blipFill>
            <a:blip r:embed="rId8"/>
            <a:stretch>
              <a:fillRect/>
            </a:stretch>
          </a:blipFill>
        </p:spPr>
      </p:sp>
      <p:grpSp>
        <p:nvGrpSpPr>
          <p:cNvPr id="22" name="Group 22"/>
          <p:cNvGrpSpPr/>
          <p:nvPr/>
        </p:nvGrpSpPr>
        <p:grpSpPr>
          <a:xfrm>
            <a:off x="763600" y="8676410"/>
            <a:ext cx="3932969" cy="776848"/>
            <a:chOff x="0" y="0"/>
            <a:chExt cx="1035844" cy="204602"/>
          </a:xfrm>
        </p:grpSpPr>
        <p:sp>
          <p:nvSpPr>
            <p:cNvPr id="23" name="Freeform 23"/>
            <p:cNvSpPr/>
            <p:nvPr/>
          </p:nvSpPr>
          <p:spPr>
            <a:xfrm>
              <a:off x="0" y="0"/>
              <a:ext cx="1035844" cy="204602"/>
            </a:xfrm>
            <a:custGeom>
              <a:avLst/>
              <a:gdLst/>
              <a:ahLst/>
              <a:cxnLst/>
              <a:rect l="l" t="t" r="r" b="b"/>
              <a:pathLst>
                <a:path w="1035844" h="204602">
                  <a:moveTo>
                    <a:pt x="21653" y="0"/>
                  </a:moveTo>
                  <a:lnTo>
                    <a:pt x="1014191" y="0"/>
                  </a:lnTo>
                  <a:cubicBezTo>
                    <a:pt x="1019933" y="0"/>
                    <a:pt x="1025441" y="2281"/>
                    <a:pt x="1029502" y="6342"/>
                  </a:cubicBezTo>
                  <a:cubicBezTo>
                    <a:pt x="1033562" y="10403"/>
                    <a:pt x="1035844" y="15910"/>
                    <a:pt x="1035844" y="21653"/>
                  </a:cubicBezTo>
                  <a:lnTo>
                    <a:pt x="1035844" y="182949"/>
                  </a:lnTo>
                  <a:cubicBezTo>
                    <a:pt x="1035844" y="194908"/>
                    <a:pt x="1026149" y="204602"/>
                    <a:pt x="1014191" y="204602"/>
                  </a:cubicBezTo>
                  <a:lnTo>
                    <a:pt x="21653" y="204602"/>
                  </a:lnTo>
                  <a:cubicBezTo>
                    <a:pt x="15910" y="204602"/>
                    <a:pt x="10403" y="202321"/>
                    <a:pt x="6342" y="198260"/>
                  </a:cubicBezTo>
                  <a:cubicBezTo>
                    <a:pt x="2281" y="194199"/>
                    <a:pt x="0" y="188692"/>
                    <a:pt x="0" y="182949"/>
                  </a:cubicBezTo>
                  <a:lnTo>
                    <a:pt x="0" y="21653"/>
                  </a:lnTo>
                  <a:cubicBezTo>
                    <a:pt x="0" y="15910"/>
                    <a:pt x="2281" y="10403"/>
                    <a:pt x="6342" y="6342"/>
                  </a:cubicBezTo>
                  <a:cubicBezTo>
                    <a:pt x="10403" y="2281"/>
                    <a:pt x="15910" y="0"/>
                    <a:pt x="21653" y="0"/>
                  </a:cubicBezTo>
                  <a:close/>
                </a:path>
              </a:pathLst>
            </a:custGeom>
            <a:solidFill>
              <a:srgbClr val="432818"/>
            </a:solidFill>
          </p:spPr>
        </p:sp>
        <p:sp>
          <p:nvSpPr>
            <p:cNvPr id="24" name="TextBox 24"/>
            <p:cNvSpPr txBox="1"/>
            <p:nvPr/>
          </p:nvSpPr>
          <p:spPr>
            <a:xfrm>
              <a:off x="0" y="-19050"/>
              <a:ext cx="1035844" cy="223652"/>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a:off x="1594246" y="1779879"/>
            <a:ext cx="1072695" cy="1080801"/>
          </a:xfrm>
          <a:custGeom>
            <a:avLst/>
            <a:gdLst/>
            <a:ahLst/>
            <a:cxnLst/>
            <a:rect l="l" t="t" r="r" b="b"/>
            <a:pathLst>
              <a:path w="1072695" h="1080801">
                <a:moveTo>
                  <a:pt x="0" y="0"/>
                </a:moveTo>
                <a:lnTo>
                  <a:pt x="1072695" y="0"/>
                </a:lnTo>
                <a:lnTo>
                  <a:pt x="1072695" y="1080801"/>
                </a:lnTo>
                <a:lnTo>
                  <a:pt x="0" y="1080801"/>
                </a:lnTo>
                <a:lnTo>
                  <a:pt x="0" y="0"/>
                </a:lnTo>
                <a:close/>
              </a:path>
            </a:pathLst>
          </a:custGeom>
          <a:blipFill>
            <a:blip r:embed="rId9"/>
            <a:stretch>
              <a:fillRect/>
            </a:stretch>
          </a:blipFill>
        </p:spPr>
      </p:sp>
      <p:sp>
        <p:nvSpPr>
          <p:cNvPr id="26" name="Freeform 26"/>
          <p:cNvSpPr/>
          <p:nvPr/>
        </p:nvSpPr>
        <p:spPr>
          <a:xfrm>
            <a:off x="4696569" y="7258482"/>
            <a:ext cx="1206127" cy="1636018"/>
          </a:xfrm>
          <a:custGeom>
            <a:avLst/>
            <a:gdLst/>
            <a:ahLst/>
            <a:cxnLst/>
            <a:rect l="l" t="t" r="r" b="b"/>
            <a:pathLst>
              <a:path w="1206127" h="1636018">
                <a:moveTo>
                  <a:pt x="0" y="0"/>
                </a:moveTo>
                <a:lnTo>
                  <a:pt x="1206127" y="0"/>
                </a:lnTo>
                <a:lnTo>
                  <a:pt x="1206127" y="1636019"/>
                </a:lnTo>
                <a:lnTo>
                  <a:pt x="0" y="1636019"/>
                </a:lnTo>
                <a:lnTo>
                  <a:pt x="0" y="0"/>
                </a:lnTo>
                <a:close/>
              </a:path>
            </a:pathLst>
          </a:custGeom>
          <a:blipFill>
            <a:blip r:embed="rId10"/>
            <a:stretch>
              <a:fillRect/>
            </a:stretch>
          </a:blipFill>
        </p:spPr>
      </p:sp>
      <p:sp>
        <p:nvSpPr>
          <p:cNvPr id="27" name="Freeform 27"/>
          <p:cNvSpPr/>
          <p:nvPr/>
        </p:nvSpPr>
        <p:spPr>
          <a:xfrm>
            <a:off x="11676202" y="2993816"/>
            <a:ext cx="1012316" cy="1345270"/>
          </a:xfrm>
          <a:custGeom>
            <a:avLst/>
            <a:gdLst/>
            <a:ahLst/>
            <a:cxnLst/>
            <a:rect l="l" t="t" r="r" b="b"/>
            <a:pathLst>
              <a:path w="1012316" h="1345270">
                <a:moveTo>
                  <a:pt x="0" y="0"/>
                </a:moveTo>
                <a:lnTo>
                  <a:pt x="1012316" y="0"/>
                </a:lnTo>
                <a:lnTo>
                  <a:pt x="1012316" y="1345270"/>
                </a:lnTo>
                <a:lnTo>
                  <a:pt x="0" y="1345270"/>
                </a:lnTo>
                <a:lnTo>
                  <a:pt x="0" y="0"/>
                </a:lnTo>
                <a:close/>
              </a:path>
            </a:pathLst>
          </a:custGeom>
          <a:blipFill>
            <a:blip r:embed="rId11"/>
            <a:stretch>
              <a:fillRect/>
            </a:stretch>
          </a:blipFill>
        </p:spPr>
      </p:sp>
      <p:sp>
        <p:nvSpPr>
          <p:cNvPr id="28" name="TextBox 28"/>
          <p:cNvSpPr txBox="1"/>
          <p:nvPr/>
        </p:nvSpPr>
        <p:spPr>
          <a:xfrm>
            <a:off x="763600" y="3439427"/>
            <a:ext cx="10668081" cy="1738120"/>
          </a:xfrm>
          <a:prstGeom prst="rect">
            <a:avLst/>
          </a:prstGeom>
        </p:spPr>
        <p:txBody>
          <a:bodyPr lIns="0" tIns="0" rIns="0" bIns="0" rtlCol="0" anchor="t">
            <a:spAutoFit/>
          </a:bodyPr>
          <a:lstStyle/>
          <a:p>
            <a:pPr algn="ctr">
              <a:lnSpc>
                <a:spcPts val="15498"/>
              </a:lnSpc>
            </a:pPr>
            <a:r>
              <a:rPr lang="en-US" sz="11070">
                <a:solidFill>
                  <a:srgbClr val="432818"/>
                </a:solidFill>
                <a:latin typeface="Sergio Trendy"/>
                <a:ea typeface="Sergio Trendy"/>
                <a:cs typeface="Sergio Trendy"/>
                <a:sym typeface="Sergio Trendy"/>
              </a:rPr>
              <a:t>SQL PROJECT</a:t>
            </a:r>
          </a:p>
        </p:txBody>
      </p:sp>
      <p:sp>
        <p:nvSpPr>
          <p:cNvPr id="29" name="TextBox 29"/>
          <p:cNvSpPr txBox="1"/>
          <p:nvPr/>
        </p:nvSpPr>
        <p:spPr>
          <a:xfrm>
            <a:off x="1594246" y="5238852"/>
            <a:ext cx="8928942" cy="869641"/>
          </a:xfrm>
          <a:prstGeom prst="rect">
            <a:avLst/>
          </a:prstGeom>
        </p:spPr>
        <p:txBody>
          <a:bodyPr lIns="0" tIns="0" rIns="0" bIns="0" rtlCol="0" anchor="t">
            <a:spAutoFit/>
          </a:bodyPr>
          <a:lstStyle/>
          <a:p>
            <a:pPr algn="ctr">
              <a:lnSpc>
                <a:spcPts val="7717"/>
              </a:lnSpc>
            </a:pPr>
            <a:r>
              <a:rPr lang="en-US" sz="5512">
                <a:solidFill>
                  <a:srgbClr val="432818"/>
                </a:solidFill>
                <a:latin typeface="Sergio Trendy"/>
                <a:ea typeface="Sergio Trendy"/>
                <a:cs typeface="Sergio Trendy"/>
                <a:sym typeface="Sergio Trendy"/>
              </a:rPr>
              <a:t>MUSIC STORE ANALSIS</a:t>
            </a:r>
          </a:p>
        </p:txBody>
      </p:sp>
      <p:sp>
        <p:nvSpPr>
          <p:cNvPr id="30" name="TextBox 30"/>
          <p:cNvSpPr txBox="1"/>
          <p:nvPr/>
        </p:nvSpPr>
        <p:spPr>
          <a:xfrm>
            <a:off x="881469" y="8717520"/>
            <a:ext cx="3697231" cy="631227"/>
          </a:xfrm>
          <a:prstGeom prst="rect">
            <a:avLst/>
          </a:prstGeom>
        </p:spPr>
        <p:txBody>
          <a:bodyPr lIns="0" tIns="0" rIns="0" bIns="0" rtlCol="0" anchor="t">
            <a:spAutoFit/>
          </a:bodyPr>
          <a:lstStyle/>
          <a:p>
            <a:pPr algn="ctr">
              <a:lnSpc>
                <a:spcPts val="5107"/>
              </a:lnSpc>
            </a:pPr>
            <a:r>
              <a:rPr lang="en-US" sz="3648">
                <a:solidFill>
                  <a:srgbClr val="FFFFFF"/>
                </a:solidFill>
                <a:latin typeface="Lilita One"/>
                <a:ea typeface="Lilita One"/>
                <a:cs typeface="Lilita One"/>
                <a:sym typeface="Lilita One"/>
              </a:rPr>
              <a:t>By Manvi Ahuja</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68610" y="360453"/>
            <a:ext cx="17653185" cy="9536464"/>
            <a:chOff x="0" y="0"/>
            <a:chExt cx="23537581" cy="12715286"/>
          </a:xfrm>
        </p:grpSpPr>
        <p:grpSp>
          <p:nvGrpSpPr>
            <p:cNvPr id="4" name="Group 4"/>
            <p:cNvGrpSpPr/>
            <p:nvPr/>
          </p:nvGrpSpPr>
          <p:grpSpPr>
            <a:xfrm>
              <a:off x="0" y="0"/>
              <a:ext cx="330085" cy="12715286"/>
              <a:chOff x="0" y="0"/>
              <a:chExt cx="65202" cy="2511661"/>
            </a:xfrm>
          </p:grpSpPr>
          <p:sp>
            <p:nvSpPr>
              <p:cNvPr id="5" name="Freeform 5"/>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6" name="TextBox 6"/>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5400000">
              <a:off x="11603748" y="-11603748"/>
              <a:ext cx="330085" cy="23537581"/>
              <a:chOff x="0" y="0"/>
              <a:chExt cx="65202" cy="4649399"/>
            </a:xfrm>
          </p:grpSpPr>
          <p:sp>
            <p:nvSpPr>
              <p:cNvPr id="8" name="Freeform 8"/>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9" name="TextBox 9"/>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23207495" y="0"/>
              <a:ext cx="330085" cy="12715286"/>
              <a:chOff x="0" y="0"/>
              <a:chExt cx="65202" cy="2511661"/>
            </a:xfrm>
          </p:grpSpPr>
          <p:sp>
            <p:nvSpPr>
              <p:cNvPr id="11" name="Freeform 11"/>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12" name="TextBox 12"/>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rot="5400000">
              <a:off x="11603748" y="781453"/>
              <a:ext cx="330085" cy="23537581"/>
              <a:chOff x="0" y="0"/>
              <a:chExt cx="65202" cy="4649399"/>
            </a:xfrm>
          </p:grpSpPr>
          <p:sp>
            <p:nvSpPr>
              <p:cNvPr id="14" name="Freeform 14"/>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15" name="TextBox 15"/>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6" name="Group 16"/>
          <p:cNvGrpSpPr/>
          <p:nvPr/>
        </p:nvGrpSpPr>
        <p:grpSpPr>
          <a:xfrm>
            <a:off x="710851" y="2959518"/>
            <a:ext cx="7938083" cy="2956616"/>
            <a:chOff x="0" y="0"/>
            <a:chExt cx="2090688" cy="778697"/>
          </a:xfrm>
        </p:grpSpPr>
        <p:sp>
          <p:nvSpPr>
            <p:cNvPr id="17" name="Freeform 17"/>
            <p:cNvSpPr/>
            <p:nvPr/>
          </p:nvSpPr>
          <p:spPr>
            <a:xfrm>
              <a:off x="0" y="0"/>
              <a:ext cx="2090688" cy="778697"/>
            </a:xfrm>
            <a:custGeom>
              <a:avLst/>
              <a:gdLst/>
              <a:ahLst/>
              <a:cxnLst/>
              <a:rect l="l" t="t" r="r" b="b"/>
              <a:pathLst>
                <a:path w="2090688" h="778697">
                  <a:moveTo>
                    <a:pt x="10728" y="0"/>
                  </a:moveTo>
                  <a:lnTo>
                    <a:pt x="2079960" y="0"/>
                  </a:lnTo>
                  <a:cubicBezTo>
                    <a:pt x="2082806" y="0"/>
                    <a:pt x="2085534" y="1130"/>
                    <a:pt x="2087546" y="3142"/>
                  </a:cubicBezTo>
                  <a:cubicBezTo>
                    <a:pt x="2089558" y="5154"/>
                    <a:pt x="2090688" y="7883"/>
                    <a:pt x="2090688" y="10728"/>
                  </a:cubicBezTo>
                  <a:lnTo>
                    <a:pt x="2090688" y="767969"/>
                  </a:lnTo>
                  <a:cubicBezTo>
                    <a:pt x="2090688" y="770814"/>
                    <a:pt x="2089558" y="773543"/>
                    <a:pt x="2087546" y="775555"/>
                  </a:cubicBezTo>
                  <a:cubicBezTo>
                    <a:pt x="2085534" y="777567"/>
                    <a:pt x="2082806" y="778697"/>
                    <a:pt x="2079960" y="778697"/>
                  </a:cubicBezTo>
                  <a:lnTo>
                    <a:pt x="10728" y="778697"/>
                  </a:lnTo>
                  <a:cubicBezTo>
                    <a:pt x="7883" y="778697"/>
                    <a:pt x="5154" y="777567"/>
                    <a:pt x="3142" y="775555"/>
                  </a:cubicBezTo>
                  <a:cubicBezTo>
                    <a:pt x="1130" y="773543"/>
                    <a:pt x="0" y="770814"/>
                    <a:pt x="0" y="767969"/>
                  </a:cubicBezTo>
                  <a:lnTo>
                    <a:pt x="0" y="10728"/>
                  </a:lnTo>
                  <a:cubicBezTo>
                    <a:pt x="0" y="7883"/>
                    <a:pt x="1130" y="5154"/>
                    <a:pt x="3142" y="3142"/>
                  </a:cubicBezTo>
                  <a:cubicBezTo>
                    <a:pt x="5154" y="1130"/>
                    <a:pt x="7883" y="0"/>
                    <a:pt x="10728" y="0"/>
                  </a:cubicBezTo>
                  <a:close/>
                </a:path>
              </a:pathLst>
            </a:custGeom>
            <a:solidFill>
              <a:srgbClr val="FFFFFF"/>
            </a:solidFill>
          </p:spPr>
        </p:sp>
        <p:sp>
          <p:nvSpPr>
            <p:cNvPr id="18" name="TextBox 18"/>
            <p:cNvSpPr txBox="1"/>
            <p:nvPr/>
          </p:nvSpPr>
          <p:spPr>
            <a:xfrm>
              <a:off x="0" y="-19050"/>
              <a:ext cx="2090688" cy="797747"/>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710851" y="777453"/>
            <a:ext cx="16698358" cy="2048826"/>
            <a:chOff x="0" y="0"/>
            <a:chExt cx="4397921" cy="539608"/>
          </a:xfrm>
        </p:grpSpPr>
        <p:sp>
          <p:nvSpPr>
            <p:cNvPr id="20" name="Freeform 20"/>
            <p:cNvSpPr/>
            <p:nvPr/>
          </p:nvSpPr>
          <p:spPr>
            <a:xfrm>
              <a:off x="0" y="0"/>
              <a:ext cx="4397921" cy="539608"/>
            </a:xfrm>
            <a:custGeom>
              <a:avLst/>
              <a:gdLst/>
              <a:ahLst/>
              <a:cxnLst/>
              <a:rect l="l" t="t" r="r" b="b"/>
              <a:pathLst>
                <a:path w="4397921" h="539608">
                  <a:moveTo>
                    <a:pt x="5100" y="0"/>
                  </a:moveTo>
                  <a:lnTo>
                    <a:pt x="4392821" y="0"/>
                  </a:lnTo>
                  <a:cubicBezTo>
                    <a:pt x="4394174" y="0"/>
                    <a:pt x="4395471" y="537"/>
                    <a:pt x="4396428" y="1494"/>
                  </a:cubicBezTo>
                  <a:cubicBezTo>
                    <a:pt x="4397384" y="2450"/>
                    <a:pt x="4397921" y="3747"/>
                    <a:pt x="4397921" y="5100"/>
                  </a:cubicBezTo>
                  <a:lnTo>
                    <a:pt x="4397921" y="534508"/>
                  </a:lnTo>
                  <a:cubicBezTo>
                    <a:pt x="4397921" y="535861"/>
                    <a:pt x="4397384" y="537158"/>
                    <a:pt x="4396428" y="538115"/>
                  </a:cubicBezTo>
                  <a:cubicBezTo>
                    <a:pt x="4395471" y="539071"/>
                    <a:pt x="4394174" y="539608"/>
                    <a:pt x="4392821" y="539608"/>
                  </a:cubicBezTo>
                  <a:lnTo>
                    <a:pt x="5100" y="539608"/>
                  </a:lnTo>
                  <a:cubicBezTo>
                    <a:pt x="3747" y="539608"/>
                    <a:pt x="2450" y="539071"/>
                    <a:pt x="1494" y="538115"/>
                  </a:cubicBezTo>
                  <a:cubicBezTo>
                    <a:pt x="537" y="537158"/>
                    <a:pt x="0" y="535861"/>
                    <a:pt x="0" y="534508"/>
                  </a:cubicBezTo>
                  <a:lnTo>
                    <a:pt x="0" y="5100"/>
                  </a:lnTo>
                  <a:cubicBezTo>
                    <a:pt x="0" y="3747"/>
                    <a:pt x="537" y="2450"/>
                    <a:pt x="1494" y="1494"/>
                  </a:cubicBezTo>
                  <a:cubicBezTo>
                    <a:pt x="2450" y="537"/>
                    <a:pt x="3747" y="0"/>
                    <a:pt x="5100" y="0"/>
                  </a:cubicBezTo>
                  <a:close/>
                </a:path>
              </a:pathLst>
            </a:custGeom>
            <a:solidFill>
              <a:srgbClr val="432818"/>
            </a:solidFill>
          </p:spPr>
        </p:sp>
        <p:sp>
          <p:nvSpPr>
            <p:cNvPr id="21" name="TextBox 21"/>
            <p:cNvSpPr txBox="1"/>
            <p:nvPr/>
          </p:nvSpPr>
          <p:spPr>
            <a:xfrm>
              <a:off x="0" y="-19050"/>
              <a:ext cx="4397921" cy="558658"/>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710851" y="5962465"/>
            <a:ext cx="4157562" cy="3453209"/>
            <a:chOff x="0" y="0"/>
            <a:chExt cx="1094996" cy="909487"/>
          </a:xfrm>
        </p:grpSpPr>
        <p:sp>
          <p:nvSpPr>
            <p:cNvPr id="23" name="Freeform 23"/>
            <p:cNvSpPr/>
            <p:nvPr/>
          </p:nvSpPr>
          <p:spPr>
            <a:xfrm>
              <a:off x="0" y="0"/>
              <a:ext cx="1094996" cy="909487"/>
            </a:xfrm>
            <a:custGeom>
              <a:avLst/>
              <a:gdLst/>
              <a:ahLst/>
              <a:cxnLst/>
              <a:rect l="l" t="t" r="r" b="b"/>
              <a:pathLst>
                <a:path w="1094996" h="909487">
                  <a:moveTo>
                    <a:pt x="20483" y="0"/>
                  </a:moveTo>
                  <a:lnTo>
                    <a:pt x="1074512" y="0"/>
                  </a:lnTo>
                  <a:cubicBezTo>
                    <a:pt x="1085825" y="0"/>
                    <a:pt x="1094996" y="9171"/>
                    <a:pt x="1094996" y="20483"/>
                  </a:cubicBezTo>
                  <a:lnTo>
                    <a:pt x="1094996" y="889004"/>
                  </a:lnTo>
                  <a:cubicBezTo>
                    <a:pt x="1094996" y="900316"/>
                    <a:pt x="1085825" y="909487"/>
                    <a:pt x="1074512" y="909487"/>
                  </a:cubicBezTo>
                  <a:lnTo>
                    <a:pt x="20483" y="909487"/>
                  </a:lnTo>
                  <a:cubicBezTo>
                    <a:pt x="9171" y="909487"/>
                    <a:pt x="0" y="900316"/>
                    <a:pt x="0" y="889004"/>
                  </a:cubicBezTo>
                  <a:lnTo>
                    <a:pt x="0" y="20483"/>
                  </a:lnTo>
                  <a:cubicBezTo>
                    <a:pt x="0" y="9171"/>
                    <a:pt x="9171" y="0"/>
                    <a:pt x="20483" y="0"/>
                  </a:cubicBezTo>
                  <a:close/>
                </a:path>
              </a:pathLst>
            </a:custGeom>
            <a:solidFill>
              <a:srgbClr val="FFFFFF"/>
            </a:solidFill>
          </p:spPr>
        </p:sp>
        <p:sp>
          <p:nvSpPr>
            <p:cNvPr id="24" name="TextBox 24"/>
            <p:cNvSpPr txBox="1"/>
            <p:nvPr/>
          </p:nvSpPr>
          <p:spPr>
            <a:xfrm>
              <a:off x="0" y="-19050"/>
              <a:ext cx="1094996" cy="928537"/>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a:off x="11404382" y="3069240"/>
            <a:ext cx="6004827" cy="6067038"/>
          </a:xfrm>
          <a:custGeom>
            <a:avLst/>
            <a:gdLst/>
            <a:ahLst/>
            <a:cxnLst/>
            <a:rect l="l" t="t" r="r" b="b"/>
            <a:pathLst>
              <a:path w="6004827" h="6067038">
                <a:moveTo>
                  <a:pt x="0" y="0"/>
                </a:moveTo>
                <a:lnTo>
                  <a:pt x="6004827" y="0"/>
                </a:lnTo>
                <a:lnTo>
                  <a:pt x="6004827" y="6067038"/>
                </a:lnTo>
                <a:lnTo>
                  <a:pt x="0" y="6067038"/>
                </a:lnTo>
                <a:lnTo>
                  <a:pt x="0" y="0"/>
                </a:lnTo>
                <a:close/>
              </a:path>
            </a:pathLst>
          </a:custGeom>
          <a:blipFill>
            <a:blip r:embed="rId3"/>
            <a:stretch>
              <a:fillRect/>
            </a:stretch>
          </a:blipFill>
        </p:spPr>
      </p:sp>
      <p:sp>
        <p:nvSpPr>
          <p:cNvPr id="26" name="Freeform 26"/>
          <p:cNvSpPr/>
          <p:nvPr/>
        </p:nvSpPr>
        <p:spPr>
          <a:xfrm>
            <a:off x="833532" y="3069240"/>
            <a:ext cx="7707302" cy="2737173"/>
          </a:xfrm>
          <a:custGeom>
            <a:avLst/>
            <a:gdLst/>
            <a:ahLst/>
            <a:cxnLst/>
            <a:rect l="l" t="t" r="r" b="b"/>
            <a:pathLst>
              <a:path w="7707302" h="2737173">
                <a:moveTo>
                  <a:pt x="0" y="0"/>
                </a:moveTo>
                <a:lnTo>
                  <a:pt x="7707303" y="0"/>
                </a:lnTo>
                <a:lnTo>
                  <a:pt x="7707303" y="2737172"/>
                </a:lnTo>
                <a:lnTo>
                  <a:pt x="0" y="2737172"/>
                </a:lnTo>
                <a:lnTo>
                  <a:pt x="0" y="0"/>
                </a:lnTo>
                <a:close/>
              </a:path>
            </a:pathLst>
          </a:custGeom>
          <a:blipFill>
            <a:blip r:embed="rId4"/>
            <a:stretch>
              <a:fillRect/>
            </a:stretch>
          </a:blipFill>
        </p:spPr>
      </p:sp>
      <p:sp>
        <p:nvSpPr>
          <p:cNvPr id="27" name="Freeform 27"/>
          <p:cNvSpPr/>
          <p:nvPr/>
        </p:nvSpPr>
        <p:spPr>
          <a:xfrm>
            <a:off x="842457" y="6093528"/>
            <a:ext cx="3894350" cy="3191082"/>
          </a:xfrm>
          <a:custGeom>
            <a:avLst/>
            <a:gdLst/>
            <a:ahLst/>
            <a:cxnLst/>
            <a:rect l="l" t="t" r="r" b="b"/>
            <a:pathLst>
              <a:path w="3894350" h="3191082">
                <a:moveTo>
                  <a:pt x="0" y="0"/>
                </a:moveTo>
                <a:lnTo>
                  <a:pt x="3894350" y="0"/>
                </a:lnTo>
                <a:lnTo>
                  <a:pt x="3894350" y="3191082"/>
                </a:lnTo>
                <a:lnTo>
                  <a:pt x="0" y="3191082"/>
                </a:lnTo>
                <a:lnTo>
                  <a:pt x="0" y="0"/>
                </a:lnTo>
                <a:close/>
              </a:path>
            </a:pathLst>
          </a:custGeom>
          <a:blipFill>
            <a:blip r:embed="rId5"/>
            <a:stretch>
              <a:fillRect/>
            </a:stretch>
          </a:blipFill>
        </p:spPr>
      </p:sp>
      <p:sp>
        <p:nvSpPr>
          <p:cNvPr id="28" name="TextBox 28"/>
          <p:cNvSpPr txBox="1"/>
          <p:nvPr/>
        </p:nvSpPr>
        <p:spPr>
          <a:xfrm>
            <a:off x="833532" y="980493"/>
            <a:ext cx="16523342" cy="1623696"/>
          </a:xfrm>
          <a:prstGeom prst="rect">
            <a:avLst/>
          </a:prstGeom>
        </p:spPr>
        <p:txBody>
          <a:bodyPr lIns="0" tIns="0" rIns="0" bIns="0" rtlCol="0" anchor="t">
            <a:spAutoFit/>
          </a:bodyPr>
          <a:lstStyle/>
          <a:p>
            <a:pPr algn="l">
              <a:lnSpc>
                <a:spcPts val="4479"/>
              </a:lnSpc>
            </a:pPr>
            <a:r>
              <a:rPr lang="en-US" sz="3199">
                <a:solidFill>
                  <a:srgbClr val="FFFFFF"/>
                </a:solidFill>
                <a:latin typeface="Sergio Trendy"/>
                <a:ea typeface="Sergio Trendy"/>
                <a:cs typeface="Sergio Trendy"/>
                <a:sym typeface="Sergio Trendy"/>
              </a:rPr>
              <a:t>Let’s invite the artists who have written the most rock music in our</a:t>
            </a:r>
          </a:p>
          <a:p>
            <a:pPr algn="l">
              <a:lnSpc>
                <a:spcPts val="4479"/>
              </a:lnSpc>
            </a:pPr>
            <a:r>
              <a:rPr lang="en-US" sz="3199">
                <a:solidFill>
                  <a:srgbClr val="FFFFFF"/>
                </a:solidFill>
                <a:latin typeface="Sergio Trendy"/>
                <a:ea typeface="Sergio Trendy"/>
                <a:cs typeface="Sergio Trendy"/>
                <a:sym typeface="Sergio Trendy"/>
              </a:rPr>
              <a:t>dataset. Write a query that returns the Artist name and total track count of the top 10 rock bands.</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68610" y="360453"/>
            <a:ext cx="17653185" cy="9536464"/>
            <a:chOff x="0" y="0"/>
            <a:chExt cx="23537581" cy="12715286"/>
          </a:xfrm>
        </p:grpSpPr>
        <p:grpSp>
          <p:nvGrpSpPr>
            <p:cNvPr id="4" name="Group 4"/>
            <p:cNvGrpSpPr/>
            <p:nvPr/>
          </p:nvGrpSpPr>
          <p:grpSpPr>
            <a:xfrm>
              <a:off x="0" y="0"/>
              <a:ext cx="330085" cy="12715286"/>
              <a:chOff x="0" y="0"/>
              <a:chExt cx="65202" cy="2511661"/>
            </a:xfrm>
          </p:grpSpPr>
          <p:sp>
            <p:nvSpPr>
              <p:cNvPr id="5" name="Freeform 5"/>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6" name="TextBox 6"/>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5400000">
              <a:off x="11603748" y="-11603748"/>
              <a:ext cx="330085" cy="23537581"/>
              <a:chOff x="0" y="0"/>
              <a:chExt cx="65202" cy="4649399"/>
            </a:xfrm>
          </p:grpSpPr>
          <p:sp>
            <p:nvSpPr>
              <p:cNvPr id="8" name="Freeform 8"/>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9" name="TextBox 9"/>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23207495" y="0"/>
              <a:ext cx="330085" cy="12715286"/>
              <a:chOff x="0" y="0"/>
              <a:chExt cx="65202" cy="2511661"/>
            </a:xfrm>
          </p:grpSpPr>
          <p:sp>
            <p:nvSpPr>
              <p:cNvPr id="11" name="Freeform 11"/>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12" name="TextBox 12"/>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rot="5400000">
              <a:off x="11603748" y="781453"/>
              <a:ext cx="330085" cy="23537581"/>
              <a:chOff x="0" y="0"/>
              <a:chExt cx="65202" cy="4649399"/>
            </a:xfrm>
          </p:grpSpPr>
          <p:sp>
            <p:nvSpPr>
              <p:cNvPr id="14" name="Freeform 14"/>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15" name="TextBox 15"/>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6" name="Group 16"/>
          <p:cNvGrpSpPr/>
          <p:nvPr/>
        </p:nvGrpSpPr>
        <p:grpSpPr>
          <a:xfrm>
            <a:off x="710851" y="3202085"/>
            <a:ext cx="10812072" cy="1614170"/>
            <a:chOff x="0" y="0"/>
            <a:chExt cx="2847624" cy="425131"/>
          </a:xfrm>
        </p:grpSpPr>
        <p:sp>
          <p:nvSpPr>
            <p:cNvPr id="17" name="Freeform 17"/>
            <p:cNvSpPr/>
            <p:nvPr/>
          </p:nvSpPr>
          <p:spPr>
            <a:xfrm>
              <a:off x="0" y="0"/>
              <a:ext cx="2847624" cy="425131"/>
            </a:xfrm>
            <a:custGeom>
              <a:avLst/>
              <a:gdLst/>
              <a:ahLst/>
              <a:cxnLst/>
              <a:rect l="l" t="t" r="r" b="b"/>
              <a:pathLst>
                <a:path w="2847624" h="425131">
                  <a:moveTo>
                    <a:pt x="7876" y="0"/>
                  </a:moveTo>
                  <a:lnTo>
                    <a:pt x="2839747" y="0"/>
                  </a:lnTo>
                  <a:cubicBezTo>
                    <a:pt x="2844098" y="0"/>
                    <a:pt x="2847624" y="3526"/>
                    <a:pt x="2847624" y="7876"/>
                  </a:cubicBezTo>
                  <a:lnTo>
                    <a:pt x="2847624" y="417255"/>
                  </a:lnTo>
                  <a:cubicBezTo>
                    <a:pt x="2847624" y="419344"/>
                    <a:pt x="2846794" y="421347"/>
                    <a:pt x="2845317" y="422824"/>
                  </a:cubicBezTo>
                  <a:cubicBezTo>
                    <a:pt x="2843840" y="424301"/>
                    <a:pt x="2841836" y="425131"/>
                    <a:pt x="2839747" y="425131"/>
                  </a:cubicBezTo>
                  <a:lnTo>
                    <a:pt x="7876" y="425131"/>
                  </a:lnTo>
                  <a:cubicBezTo>
                    <a:pt x="5788" y="425131"/>
                    <a:pt x="3784" y="424301"/>
                    <a:pt x="2307" y="422824"/>
                  </a:cubicBezTo>
                  <a:cubicBezTo>
                    <a:pt x="830" y="421347"/>
                    <a:pt x="0" y="419344"/>
                    <a:pt x="0" y="417255"/>
                  </a:cubicBezTo>
                  <a:lnTo>
                    <a:pt x="0" y="7876"/>
                  </a:lnTo>
                  <a:cubicBezTo>
                    <a:pt x="0" y="5788"/>
                    <a:pt x="830" y="3784"/>
                    <a:pt x="2307" y="2307"/>
                  </a:cubicBezTo>
                  <a:cubicBezTo>
                    <a:pt x="3784" y="830"/>
                    <a:pt x="5788" y="0"/>
                    <a:pt x="7876" y="0"/>
                  </a:cubicBezTo>
                  <a:close/>
                </a:path>
              </a:pathLst>
            </a:custGeom>
            <a:solidFill>
              <a:srgbClr val="FFFFFF"/>
            </a:solidFill>
          </p:spPr>
        </p:sp>
        <p:sp>
          <p:nvSpPr>
            <p:cNvPr id="18" name="TextBox 18"/>
            <p:cNvSpPr txBox="1"/>
            <p:nvPr/>
          </p:nvSpPr>
          <p:spPr>
            <a:xfrm>
              <a:off x="0" y="-19050"/>
              <a:ext cx="2847624" cy="444181"/>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710851" y="777453"/>
            <a:ext cx="16698358" cy="2048826"/>
            <a:chOff x="0" y="0"/>
            <a:chExt cx="4397921" cy="539608"/>
          </a:xfrm>
        </p:grpSpPr>
        <p:sp>
          <p:nvSpPr>
            <p:cNvPr id="20" name="Freeform 20"/>
            <p:cNvSpPr/>
            <p:nvPr/>
          </p:nvSpPr>
          <p:spPr>
            <a:xfrm>
              <a:off x="0" y="0"/>
              <a:ext cx="4397921" cy="539608"/>
            </a:xfrm>
            <a:custGeom>
              <a:avLst/>
              <a:gdLst/>
              <a:ahLst/>
              <a:cxnLst/>
              <a:rect l="l" t="t" r="r" b="b"/>
              <a:pathLst>
                <a:path w="4397921" h="539608">
                  <a:moveTo>
                    <a:pt x="5100" y="0"/>
                  </a:moveTo>
                  <a:lnTo>
                    <a:pt x="4392821" y="0"/>
                  </a:lnTo>
                  <a:cubicBezTo>
                    <a:pt x="4394174" y="0"/>
                    <a:pt x="4395471" y="537"/>
                    <a:pt x="4396428" y="1494"/>
                  </a:cubicBezTo>
                  <a:cubicBezTo>
                    <a:pt x="4397384" y="2450"/>
                    <a:pt x="4397921" y="3747"/>
                    <a:pt x="4397921" y="5100"/>
                  </a:cubicBezTo>
                  <a:lnTo>
                    <a:pt x="4397921" y="534508"/>
                  </a:lnTo>
                  <a:cubicBezTo>
                    <a:pt x="4397921" y="535861"/>
                    <a:pt x="4397384" y="537158"/>
                    <a:pt x="4396428" y="538115"/>
                  </a:cubicBezTo>
                  <a:cubicBezTo>
                    <a:pt x="4395471" y="539071"/>
                    <a:pt x="4394174" y="539608"/>
                    <a:pt x="4392821" y="539608"/>
                  </a:cubicBezTo>
                  <a:lnTo>
                    <a:pt x="5100" y="539608"/>
                  </a:lnTo>
                  <a:cubicBezTo>
                    <a:pt x="3747" y="539608"/>
                    <a:pt x="2450" y="539071"/>
                    <a:pt x="1494" y="538115"/>
                  </a:cubicBezTo>
                  <a:cubicBezTo>
                    <a:pt x="537" y="537158"/>
                    <a:pt x="0" y="535861"/>
                    <a:pt x="0" y="534508"/>
                  </a:cubicBezTo>
                  <a:lnTo>
                    <a:pt x="0" y="5100"/>
                  </a:lnTo>
                  <a:cubicBezTo>
                    <a:pt x="0" y="3747"/>
                    <a:pt x="537" y="2450"/>
                    <a:pt x="1494" y="1494"/>
                  </a:cubicBezTo>
                  <a:cubicBezTo>
                    <a:pt x="2450" y="537"/>
                    <a:pt x="3747" y="0"/>
                    <a:pt x="5100" y="0"/>
                  </a:cubicBezTo>
                  <a:close/>
                </a:path>
              </a:pathLst>
            </a:custGeom>
            <a:solidFill>
              <a:srgbClr val="432818"/>
            </a:solidFill>
          </p:spPr>
        </p:sp>
        <p:sp>
          <p:nvSpPr>
            <p:cNvPr id="21" name="TextBox 21"/>
            <p:cNvSpPr txBox="1"/>
            <p:nvPr/>
          </p:nvSpPr>
          <p:spPr>
            <a:xfrm>
              <a:off x="0" y="-19050"/>
              <a:ext cx="4397921" cy="558658"/>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710851" y="5023048"/>
            <a:ext cx="5518299" cy="4341381"/>
            <a:chOff x="0" y="0"/>
            <a:chExt cx="1453379" cy="1143409"/>
          </a:xfrm>
        </p:grpSpPr>
        <p:sp>
          <p:nvSpPr>
            <p:cNvPr id="23" name="Freeform 23"/>
            <p:cNvSpPr/>
            <p:nvPr/>
          </p:nvSpPr>
          <p:spPr>
            <a:xfrm>
              <a:off x="0" y="0"/>
              <a:ext cx="1453379" cy="1143409"/>
            </a:xfrm>
            <a:custGeom>
              <a:avLst/>
              <a:gdLst/>
              <a:ahLst/>
              <a:cxnLst/>
              <a:rect l="l" t="t" r="r" b="b"/>
              <a:pathLst>
                <a:path w="1453379" h="1143409">
                  <a:moveTo>
                    <a:pt x="15432" y="0"/>
                  </a:moveTo>
                  <a:lnTo>
                    <a:pt x="1437947" y="0"/>
                  </a:lnTo>
                  <a:cubicBezTo>
                    <a:pt x="1442040" y="0"/>
                    <a:pt x="1445965" y="1626"/>
                    <a:pt x="1448859" y="4520"/>
                  </a:cubicBezTo>
                  <a:cubicBezTo>
                    <a:pt x="1451753" y="7414"/>
                    <a:pt x="1453379" y="11340"/>
                    <a:pt x="1453379" y="15432"/>
                  </a:cubicBezTo>
                  <a:lnTo>
                    <a:pt x="1453379" y="1127977"/>
                  </a:lnTo>
                  <a:cubicBezTo>
                    <a:pt x="1453379" y="1132070"/>
                    <a:pt x="1451753" y="1135995"/>
                    <a:pt x="1448859" y="1138889"/>
                  </a:cubicBezTo>
                  <a:cubicBezTo>
                    <a:pt x="1445965" y="1141783"/>
                    <a:pt x="1442040" y="1143409"/>
                    <a:pt x="1437947" y="1143409"/>
                  </a:cubicBezTo>
                  <a:lnTo>
                    <a:pt x="15432" y="1143409"/>
                  </a:lnTo>
                  <a:cubicBezTo>
                    <a:pt x="11340" y="1143409"/>
                    <a:pt x="7414" y="1141783"/>
                    <a:pt x="4520" y="1138889"/>
                  </a:cubicBezTo>
                  <a:cubicBezTo>
                    <a:pt x="1626" y="1135995"/>
                    <a:pt x="0" y="1132070"/>
                    <a:pt x="0" y="1127977"/>
                  </a:cubicBezTo>
                  <a:lnTo>
                    <a:pt x="0" y="15432"/>
                  </a:lnTo>
                  <a:cubicBezTo>
                    <a:pt x="0" y="11340"/>
                    <a:pt x="1626" y="7414"/>
                    <a:pt x="4520" y="4520"/>
                  </a:cubicBezTo>
                  <a:cubicBezTo>
                    <a:pt x="7414" y="1626"/>
                    <a:pt x="11340" y="0"/>
                    <a:pt x="15432" y="0"/>
                  </a:cubicBezTo>
                  <a:close/>
                </a:path>
              </a:pathLst>
            </a:custGeom>
            <a:solidFill>
              <a:srgbClr val="FFFFFF"/>
            </a:solidFill>
          </p:spPr>
        </p:sp>
        <p:sp>
          <p:nvSpPr>
            <p:cNvPr id="24" name="TextBox 24"/>
            <p:cNvSpPr txBox="1"/>
            <p:nvPr/>
          </p:nvSpPr>
          <p:spPr>
            <a:xfrm>
              <a:off x="0" y="-19050"/>
              <a:ext cx="1453379" cy="1162459"/>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a:off x="834288" y="5143500"/>
            <a:ext cx="5271425" cy="4085985"/>
          </a:xfrm>
          <a:custGeom>
            <a:avLst/>
            <a:gdLst/>
            <a:ahLst/>
            <a:cxnLst/>
            <a:rect l="l" t="t" r="r" b="b"/>
            <a:pathLst>
              <a:path w="5271425" h="4085985">
                <a:moveTo>
                  <a:pt x="0" y="0"/>
                </a:moveTo>
                <a:lnTo>
                  <a:pt x="5271425" y="0"/>
                </a:lnTo>
                <a:lnTo>
                  <a:pt x="5271425" y="4085985"/>
                </a:lnTo>
                <a:lnTo>
                  <a:pt x="0" y="4085985"/>
                </a:lnTo>
                <a:lnTo>
                  <a:pt x="0" y="0"/>
                </a:lnTo>
                <a:close/>
              </a:path>
            </a:pathLst>
          </a:custGeom>
          <a:blipFill>
            <a:blip r:embed="rId3"/>
            <a:stretch>
              <a:fillRect/>
            </a:stretch>
          </a:blipFill>
        </p:spPr>
      </p:sp>
      <p:sp>
        <p:nvSpPr>
          <p:cNvPr id="26" name="Freeform 26"/>
          <p:cNvSpPr/>
          <p:nvPr/>
        </p:nvSpPr>
        <p:spPr>
          <a:xfrm>
            <a:off x="833532" y="3395990"/>
            <a:ext cx="10540366" cy="1226359"/>
          </a:xfrm>
          <a:custGeom>
            <a:avLst/>
            <a:gdLst/>
            <a:ahLst/>
            <a:cxnLst/>
            <a:rect l="l" t="t" r="r" b="b"/>
            <a:pathLst>
              <a:path w="10540366" h="1226359">
                <a:moveTo>
                  <a:pt x="0" y="0"/>
                </a:moveTo>
                <a:lnTo>
                  <a:pt x="10540366" y="0"/>
                </a:lnTo>
                <a:lnTo>
                  <a:pt x="10540366" y="1226359"/>
                </a:lnTo>
                <a:lnTo>
                  <a:pt x="0" y="1226359"/>
                </a:lnTo>
                <a:lnTo>
                  <a:pt x="0" y="0"/>
                </a:lnTo>
                <a:close/>
              </a:path>
            </a:pathLst>
          </a:custGeom>
          <a:blipFill>
            <a:blip r:embed="rId4"/>
            <a:stretch>
              <a:fillRect t="-3010" b="-4169"/>
            </a:stretch>
          </a:blipFill>
        </p:spPr>
      </p:sp>
      <p:sp>
        <p:nvSpPr>
          <p:cNvPr id="27" name="Freeform 27"/>
          <p:cNvSpPr/>
          <p:nvPr/>
        </p:nvSpPr>
        <p:spPr>
          <a:xfrm>
            <a:off x="8331735" y="3395990"/>
            <a:ext cx="9077474" cy="5968439"/>
          </a:xfrm>
          <a:custGeom>
            <a:avLst/>
            <a:gdLst/>
            <a:ahLst/>
            <a:cxnLst/>
            <a:rect l="l" t="t" r="r" b="b"/>
            <a:pathLst>
              <a:path w="9077474" h="5968439">
                <a:moveTo>
                  <a:pt x="0" y="0"/>
                </a:moveTo>
                <a:lnTo>
                  <a:pt x="9077474" y="0"/>
                </a:lnTo>
                <a:lnTo>
                  <a:pt x="9077474" y="5968440"/>
                </a:lnTo>
                <a:lnTo>
                  <a:pt x="0" y="59684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8" name="TextBox 28"/>
          <p:cNvSpPr txBox="1"/>
          <p:nvPr/>
        </p:nvSpPr>
        <p:spPr>
          <a:xfrm>
            <a:off x="833532" y="980493"/>
            <a:ext cx="16523342" cy="1623696"/>
          </a:xfrm>
          <a:prstGeom prst="rect">
            <a:avLst/>
          </a:prstGeom>
        </p:spPr>
        <p:txBody>
          <a:bodyPr lIns="0" tIns="0" rIns="0" bIns="0" rtlCol="0" anchor="t">
            <a:spAutoFit/>
          </a:bodyPr>
          <a:lstStyle/>
          <a:p>
            <a:pPr algn="l">
              <a:lnSpc>
                <a:spcPts val="4479"/>
              </a:lnSpc>
            </a:pPr>
            <a:r>
              <a:rPr lang="en-US" sz="3199">
                <a:solidFill>
                  <a:srgbClr val="FFFFFF"/>
                </a:solidFill>
                <a:latin typeface="Sergio Trendy"/>
                <a:ea typeface="Sergio Trendy"/>
                <a:cs typeface="Sergio Trendy"/>
                <a:sym typeface="Sergio Trendy"/>
              </a:rPr>
              <a:t>Return the track names that have a song length longer than the average song length. Return the Name and Milliseconds for each track. Order by the song length with the longest songs listed first.</a:t>
            </a:r>
          </a:p>
        </p:txBody>
      </p:sp>
    </p:spTree>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68610" y="360453"/>
            <a:ext cx="17653185" cy="9536464"/>
            <a:chOff x="0" y="0"/>
            <a:chExt cx="23537581" cy="12715286"/>
          </a:xfrm>
        </p:grpSpPr>
        <p:grpSp>
          <p:nvGrpSpPr>
            <p:cNvPr id="4" name="Group 4"/>
            <p:cNvGrpSpPr/>
            <p:nvPr/>
          </p:nvGrpSpPr>
          <p:grpSpPr>
            <a:xfrm>
              <a:off x="0" y="0"/>
              <a:ext cx="330085" cy="12715286"/>
              <a:chOff x="0" y="0"/>
              <a:chExt cx="65202" cy="2511661"/>
            </a:xfrm>
          </p:grpSpPr>
          <p:sp>
            <p:nvSpPr>
              <p:cNvPr id="5" name="Freeform 5"/>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6" name="TextBox 6"/>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5400000">
              <a:off x="11603748" y="-11603748"/>
              <a:ext cx="330085" cy="23537581"/>
              <a:chOff x="0" y="0"/>
              <a:chExt cx="65202" cy="4649399"/>
            </a:xfrm>
          </p:grpSpPr>
          <p:sp>
            <p:nvSpPr>
              <p:cNvPr id="8" name="Freeform 8"/>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9" name="TextBox 9"/>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23207495" y="0"/>
              <a:ext cx="330085" cy="12715286"/>
              <a:chOff x="0" y="0"/>
              <a:chExt cx="65202" cy="2511661"/>
            </a:xfrm>
          </p:grpSpPr>
          <p:sp>
            <p:nvSpPr>
              <p:cNvPr id="11" name="Freeform 11"/>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12" name="TextBox 12"/>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rot="5400000">
              <a:off x="11603748" y="781453"/>
              <a:ext cx="330085" cy="23537581"/>
              <a:chOff x="0" y="0"/>
              <a:chExt cx="65202" cy="4649399"/>
            </a:xfrm>
          </p:grpSpPr>
          <p:sp>
            <p:nvSpPr>
              <p:cNvPr id="14" name="Freeform 14"/>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15" name="TextBox 15"/>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6" name="Group 16"/>
          <p:cNvGrpSpPr/>
          <p:nvPr/>
        </p:nvGrpSpPr>
        <p:grpSpPr>
          <a:xfrm>
            <a:off x="710851" y="777453"/>
            <a:ext cx="16698358" cy="2048826"/>
            <a:chOff x="0" y="0"/>
            <a:chExt cx="4397921" cy="539608"/>
          </a:xfrm>
        </p:grpSpPr>
        <p:sp>
          <p:nvSpPr>
            <p:cNvPr id="17" name="Freeform 17"/>
            <p:cNvSpPr/>
            <p:nvPr/>
          </p:nvSpPr>
          <p:spPr>
            <a:xfrm>
              <a:off x="0" y="0"/>
              <a:ext cx="4397921" cy="539608"/>
            </a:xfrm>
            <a:custGeom>
              <a:avLst/>
              <a:gdLst/>
              <a:ahLst/>
              <a:cxnLst/>
              <a:rect l="l" t="t" r="r" b="b"/>
              <a:pathLst>
                <a:path w="4397921" h="539608">
                  <a:moveTo>
                    <a:pt x="5100" y="0"/>
                  </a:moveTo>
                  <a:lnTo>
                    <a:pt x="4392821" y="0"/>
                  </a:lnTo>
                  <a:cubicBezTo>
                    <a:pt x="4394174" y="0"/>
                    <a:pt x="4395471" y="537"/>
                    <a:pt x="4396428" y="1494"/>
                  </a:cubicBezTo>
                  <a:cubicBezTo>
                    <a:pt x="4397384" y="2450"/>
                    <a:pt x="4397921" y="3747"/>
                    <a:pt x="4397921" y="5100"/>
                  </a:cubicBezTo>
                  <a:lnTo>
                    <a:pt x="4397921" y="534508"/>
                  </a:lnTo>
                  <a:cubicBezTo>
                    <a:pt x="4397921" y="535861"/>
                    <a:pt x="4397384" y="537158"/>
                    <a:pt x="4396428" y="538115"/>
                  </a:cubicBezTo>
                  <a:cubicBezTo>
                    <a:pt x="4395471" y="539071"/>
                    <a:pt x="4394174" y="539608"/>
                    <a:pt x="4392821" y="539608"/>
                  </a:cubicBezTo>
                  <a:lnTo>
                    <a:pt x="5100" y="539608"/>
                  </a:lnTo>
                  <a:cubicBezTo>
                    <a:pt x="3747" y="539608"/>
                    <a:pt x="2450" y="539071"/>
                    <a:pt x="1494" y="538115"/>
                  </a:cubicBezTo>
                  <a:cubicBezTo>
                    <a:pt x="537" y="537158"/>
                    <a:pt x="0" y="535861"/>
                    <a:pt x="0" y="534508"/>
                  </a:cubicBezTo>
                  <a:lnTo>
                    <a:pt x="0" y="5100"/>
                  </a:lnTo>
                  <a:cubicBezTo>
                    <a:pt x="0" y="3747"/>
                    <a:pt x="537" y="2450"/>
                    <a:pt x="1494" y="1494"/>
                  </a:cubicBezTo>
                  <a:cubicBezTo>
                    <a:pt x="2450" y="537"/>
                    <a:pt x="3747" y="0"/>
                    <a:pt x="5100" y="0"/>
                  </a:cubicBezTo>
                  <a:close/>
                </a:path>
              </a:pathLst>
            </a:custGeom>
            <a:solidFill>
              <a:srgbClr val="432818"/>
            </a:solidFill>
          </p:spPr>
        </p:sp>
        <p:sp>
          <p:nvSpPr>
            <p:cNvPr id="18" name="TextBox 18"/>
            <p:cNvSpPr txBox="1"/>
            <p:nvPr/>
          </p:nvSpPr>
          <p:spPr>
            <a:xfrm>
              <a:off x="0" y="-19050"/>
              <a:ext cx="4397921" cy="558658"/>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710851" y="3008228"/>
            <a:ext cx="10200891" cy="6356202"/>
            <a:chOff x="0" y="0"/>
            <a:chExt cx="2686654" cy="1674061"/>
          </a:xfrm>
        </p:grpSpPr>
        <p:sp>
          <p:nvSpPr>
            <p:cNvPr id="20" name="Freeform 20"/>
            <p:cNvSpPr/>
            <p:nvPr/>
          </p:nvSpPr>
          <p:spPr>
            <a:xfrm>
              <a:off x="0" y="0"/>
              <a:ext cx="2686654" cy="1674061"/>
            </a:xfrm>
            <a:custGeom>
              <a:avLst/>
              <a:gdLst/>
              <a:ahLst/>
              <a:cxnLst/>
              <a:rect l="l" t="t" r="r" b="b"/>
              <a:pathLst>
                <a:path w="2686654" h="1674061">
                  <a:moveTo>
                    <a:pt x="8348" y="0"/>
                  </a:moveTo>
                  <a:lnTo>
                    <a:pt x="2678306" y="0"/>
                  </a:lnTo>
                  <a:cubicBezTo>
                    <a:pt x="2680520" y="0"/>
                    <a:pt x="2682644" y="880"/>
                    <a:pt x="2684209" y="2445"/>
                  </a:cubicBezTo>
                  <a:cubicBezTo>
                    <a:pt x="2685775" y="4011"/>
                    <a:pt x="2686654" y="6134"/>
                    <a:pt x="2686654" y="8348"/>
                  </a:cubicBezTo>
                  <a:lnTo>
                    <a:pt x="2686654" y="1665713"/>
                  </a:lnTo>
                  <a:cubicBezTo>
                    <a:pt x="2686654" y="1667927"/>
                    <a:pt x="2685775" y="1670051"/>
                    <a:pt x="2684209" y="1671616"/>
                  </a:cubicBezTo>
                  <a:cubicBezTo>
                    <a:pt x="2682644" y="1673182"/>
                    <a:pt x="2680520" y="1674061"/>
                    <a:pt x="2678306" y="1674061"/>
                  </a:cubicBezTo>
                  <a:lnTo>
                    <a:pt x="8348" y="1674061"/>
                  </a:lnTo>
                  <a:cubicBezTo>
                    <a:pt x="6134" y="1674061"/>
                    <a:pt x="4011" y="1673182"/>
                    <a:pt x="2445" y="1671616"/>
                  </a:cubicBezTo>
                  <a:cubicBezTo>
                    <a:pt x="880" y="1670051"/>
                    <a:pt x="0" y="1667927"/>
                    <a:pt x="0" y="1665713"/>
                  </a:cubicBezTo>
                  <a:lnTo>
                    <a:pt x="0" y="8348"/>
                  </a:lnTo>
                  <a:cubicBezTo>
                    <a:pt x="0" y="6134"/>
                    <a:pt x="880" y="4011"/>
                    <a:pt x="2445" y="2445"/>
                  </a:cubicBezTo>
                  <a:cubicBezTo>
                    <a:pt x="4011" y="880"/>
                    <a:pt x="6134" y="0"/>
                    <a:pt x="8348" y="0"/>
                  </a:cubicBezTo>
                  <a:close/>
                </a:path>
              </a:pathLst>
            </a:custGeom>
            <a:solidFill>
              <a:srgbClr val="FFFFFF"/>
            </a:solidFill>
          </p:spPr>
        </p:sp>
        <p:sp>
          <p:nvSpPr>
            <p:cNvPr id="21" name="TextBox 21"/>
            <p:cNvSpPr txBox="1"/>
            <p:nvPr/>
          </p:nvSpPr>
          <p:spPr>
            <a:xfrm>
              <a:off x="0" y="-19050"/>
              <a:ext cx="2686654" cy="1693111"/>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833532" y="3120844"/>
            <a:ext cx="9972528" cy="6130969"/>
          </a:xfrm>
          <a:custGeom>
            <a:avLst/>
            <a:gdLst/>
            <a:ahLst/>
            <a:cxnLst/>
            <a:rect l="l" t="t" r="r" b="b"/>
            <a:pathLst>
              <a:path w="9972528" h="6130969">
                <a:moveTo>
                  <a:pt x="0" y="0"/>
                </a:moveTo>
                <a:lnTo>
                  <a:pt x="9972529" y="0"/>
                </a:lnTo>
                <a:lnTo>
                  <a:pt x="9972529" y="6130969"/>
                </a:lnTo>
                <a:lnTo>
                  <a:pt x="0" y="6130969"/>
                </a:lnTo>
                <a:lnTo>
                  <a:pt x="0" y="0"/>
                </a:lnTo>
                <a:close/>
              </a:path>
            </a:pathLst>
          </a:custGeom>
          <a:blipFill>
            <a:blip r:embed="rId3"/>
            <a:stretch>
              <a:fillRect t="-338" b="-338"/>
            </a:stretch>
          </a:blipFill>
        </p:spPr>
      </p:sp>
      <p:sp>
        <p:nvSpPr>
          <p:cNvPr id="23" name="Freeform 23"/>
          <p:cNvSpPr/>
          <p:nvPr/>
        </p:nvSpPr>
        <p:spPr>
          <a:xfrm>
            <a:off x="11789616" y="3298562"/>
            <a:ext cx="5210869" cy="5775533"/>
          </a:xfrm>
          <a:custGeom>
            <a:avLst/>
            <a:gdLst/>
            <a:ahLst/>
            <a:cxnLst/>
            <a:rect l="l" t="t" r="r" b="b"/>
            <a:pathLst>
              <a:path w="5210869" h="5775533">
                <a:moveTo>
                  <a:pt x="0" y="0"/>
                </a:moveTo>
                <a:lnTo>
                  <a:pt x="5210869" y="0"/>
                </a:lnTo>
                <a:lnTo>
                  <a:pt x="5210869" y="5775533"/>
                </a:lnTo>
                <a:lnTo>
                  <a:pt x="0" y="5775533"/>
                </a:lnTo>
                <a:lnTo>
                  <a:pt x="0" y="0"/>
                </a:lnTo>
                <a:close/>
              </a:path>
            </a:pathLst>
          </a:custGeom>
          <a:blipFill>
            <a:blip r:embed="rId4"/>
            <a:stretch>
              <a:fillRect/>
            </a:stretch>
          </a:blipFill>
        </p:spPr>
      </p:sp>
      <p:sp>
        <p:nvSpPr>
          <p:cNvPr id="24" name="TextBox 24"/>
          <p:cNvSpPr txBox="1"/>
          <p:nvPr/>
        </p:nvSpPr>
        <p:spPr>
          <a:xfrm>
            <a:off x="833532" y="980493"/>
            <a:ext cx="16523342" cy="1623696"/>
          </a:xfrm>
          <a:prstGeom prst="rect">
            <a:avLst/>
          </a:prstGeom>
        </p:spPr>
        <p:txBody>
          <a:bodyPr lIns="0" tIns="0" rIns="0" bIns="0" rtlCol="0" anchor="t">
            <a:spAutoFit/>
          </a:bodyPr>
          <a:lstStyle/>
          <a:p>
            <a:pPr algn="l">
              <a:lnSpc>
                <a:spcPts val="4479"/>
              </a:lnSpc>
            </a:pPr>
            <a:r>
              <a:rPr lang="en-US" sz="3199">
                <a:solidFill>
                  <a:srgbClr val="FFFFFF"/>
                </a:solidFill>
                <a:latin typeface="Sergio Trendy"/>
                <a:ea typeface="Sergio Trendy"/>
                <a:cs typeface="Sergio Trendy"/>
                <a:sym typeface="Sergio Trendy"/>
              </a:rPr>
              <a:t>Find out how much each customer has spent on the artist who has generated the most revenue. Return the customer's ID, their name, the artist's name, and the total amount spent by each customer on that artist.</a:t>
            </a:r>
          </a:p>
        </p:txBody>
      </p:sp>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68610" y="360453"/>
            <a:ext cx="17653185" cy="9536464"/>
            <a:chOff x="0" y="0"/>
            <a:chExt cx="23537581" cy="12715286"/>
          </a:xfrm>
        </p:grpSpPr>
        <p:grpSp>
          <p:nvGrpSpPr>
            <p:cNvPr id="4" name="Group 4"/>
            <p:cNvGrpSpPr/>
            <p:nvPr/>
          </p:nvGrpSpPr>
          <p:grpSpPr>
            <a:xfrm>
              <a:off x="0" y="0"/>
              <a:ext cx="330085" cy="12715286"/>
              <a:chOff x="0" y="0"/>
              <a:chExt cx="65202" cy="2511661"/>
            </a:xfrm>
          </p:grpSpPr>
          <p:sp>
            <p:nvSpPr>
              <p:cNvPr id="5" name="Freeform 5"/>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6" name="TextBox 6"/>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5400000">
              <a:off x="11603748" y="-11603748"/>
              <a:ext cx="330085" cy="23537581"/>
              <a:chOff x="0" y="0"/>
              <a:chExt cx="65202" cy="4649399"/>
            </a:xfrm>
          </p:grpSpPr>
          <p:sp>
            <p:nvSpPr>
              <p:cNvPr id="8" name="Freeform 8"/>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9" name="TextBox 9"/>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23207495" y="0"/>
              <a:ext cx="330085" cy="12715286"/>
              <a:chOff x="0" y="0"/>
              <a:chExt cx="65202" cy="2511661"/>
            </a:xfrm>
          </p:grpSpPr>
          <p:sp>
            <p:nvSpPr>
              <p:cNvPr id="11" name="Freeform 11"/>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12" name="TextBox 12"/>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rot="5400000">
              <a:off x="11603748" y="781453"/>
              <a:ext cx="330085" cy="23537581"/>
              <a:chOff x="0" y="0"/>
              <a:chExt cx="65202" cy="4649399"/>
            </a:xfrm>
          </p:grpSpPr>
          <p:sp>
            <p:nvSpPr>
              <p:cNvPr id="14" name="Freeform 14"/>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15" name="TextBox 15"/>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6" name="Group 16"/>
          <p:cNvGrpSpPr/>
          <p:nvPr/>
        </p:nvGrpSpPr>
        <p:grpSpPr>
          <a:xfrm>
            <a:off x="5268999" y="1201602"/>
            <a:ext cx="7750003" cy="1402780"/>
            <a:chOff x="0" y="0"/>
            <a:chExt cx="2041153" cy="369457"/>
          </a:xfrm>
        </p:grpSpPr>
        <p:sp>
          <p:nvSpPr>
            <p:cNvPr id="17" name="Freeform 17"/>
            <p:cNvSpPr/>
            <p:nvPr/>
          </p:nvSpPr>
          <p:spPr>
            <a:xfrm>
              <a:off x="0" y="0"/>
              <a:ext cx="2041153" cy="369457"/>
            </a:xfrm>
            <a:custGeom>
              <a:avLst/>
              <a:gdLst/>
              <a:ahLst/>
              <a:cxnLst/>
              <a:rect l="l" t="t" r="r" b="b"/>
              <a:pathLst>
                <a:path w="2041153" h="369457">
                  <a:moveTo>
                    <a:pt x="10989" y="0"/>
                  </a:moveTo>
                  <a:lnTo>
                    <a:pt x="2030164" y="0"/>
                  </a:lnTo>
                  <a:cubicBezTo>
                    <a:pt x="2033079" y="0"/>
                    <a:pt x="2035874" y="1158"/>
                    <a:pt x="2037935" y="3218"/>
                  </a:cubicBezTo>
                  <a:cubicBezTo>
                    <a:pt x="2039995" y="5279"/>
                    <a:pt x="2041153" y="8074"/>
                    <a:pt x="2041153" y="10989"/>
                  </a:cubicBezTo>
                  <a:lnTo>
                    <a:pt x="2041153" y="358468"/>
                  </a:lnTo>
                  <a:cubicBezTo>
                    <a:pt x="2041153" y="364537"/>
                    <a:pt x="2036233" y="369457"/>
                    <a:pt x="2030164" y="369457"/>
                  </a:cubicBezTo>
                  <a:lnTo>
                    <a:pt x="10989" y="369457"/>
                  </a:lnTo>
                  <a:cubicBezTo>
                    <a:pt x="4920" y="369457"/>
                    <a:pt x="0" y="364537"/>
                    <a:pt x="0" y="358468"/>
                  </a:cubicBezTo>
                  <a:lnTo>
                    <a:pt x="0" y="10989"/>
                  </a:lnTo>
                  <a:cubicBezTo>
                    <a:pt x="0" y="4920"/>
                    <a:pt x="4920" y="0"/>
                    <a:pt x="10989" y="0"/>
                  </a:cubicBezTo>
                  <a:close/>
                </a:path>
              </a:pathLst>
            </a:custGeom>
            <a:solidFill>
              <a:srgbClr val="432818"/>
            </a:solidFill>
          </p:spPr>
        </p:sp>
        <p:sp>
          <p:nvSpPr>
            <p:cNvPr id="18" name="TextBox 18"/>
            <p:cNvSpPr txBox="1"/>
            <p:nvPr/>
          </p:nvSpPr>
          <p:spPr>
            <a:xfrm>
              <a:off x="0" y="-19050"/>
              <a:ext cx="2041153" cy="388507"/>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2968348" y="2884488"/>
            <a:ext cx="12351304" cy="6080869"/>
            <a:chOff x="0" y="0"/>
            <a:chExt cx="3253018" cy="1601546"/>
          </a:xfrm>
        </p:grpSpPr>
        <p:sp>
          <p:nvSpPr>
            <p:cNvPr id="20" name="Freeform 20"/>
            <p:cNvSpPr/>
            <p:nvPr/>
          </p:nvSpPr>
          <p:spPr>
            <a:xfrm>
              <a:off x="0" y="0"/>
              <a:ext cx="3253018" cy="1601546"/>
            </a:xfrm>
            <a:custGeom>
              <a:avLst/>
              <a:gdLst/>
              <a:ahLst/>
              <a:cxnLst/>
              <a:rect l="l" t="t" r="r" b="b"/>
              <a:pathLst>
                <a:path w="3253018" h="1601546">
                  <a:moveTo>
                    <a:pt x="6895" y="0"/>
                  </a:moveTo>
                  <a:lnTo>
                    <a:pt x="3246123" y="0"/>
                  </a:lnTo>
                  <a:cubicBezTo>
                    <a:pt x="3247952" y="0"/>
                    <a:pt x="3249706" y="726"/>
                    <a:pt x="3250999" y="2019"/>
                  </a:cubicBezTo>
                  <a:cubicBezTo>
                    <a:pt x="3252292" y="3313"/>
                    <a:pt x="3253018" y="5066"/>
                    <a:pt x="3253018" y="6895"/>
                  </a:cubicBezTo>
                  <a:lnTo>
                    <a:pt x="3253018" y="1594651"/>
                  </a:lnTo>
                  <a:cubicBezTo>
                    <a:pt x="3253018" y="1598459"/>
                    <a:pt x="3249931" y="1601546"/>
                    <a:pt x="3246123" y="1601546"/>
                  </a:cubicBezTo>
                  <a:lnTo>
                    <a:pt x="6895" y="1601546"/>
                  </a:lnTo>
                  <a:cubicBezTo>
                    <a:pt x="5066" y="1601546"/>
                    <a:pt x="3313" y="1600819"/>
                    <a:pt x="2019" y="1599526"/>
                  </a:cubicBezTo>
                  <a:cubicBezTo>
                    <a:pt x="726" y="1598233"/>
                    <a:pt x="0" y="1596479"/>
                    <a:pt x="0" y="1594651"/>
                  </a:cubicBezTo>
                  <a:lnTo>
                    <a:pt x="0" y="6895"/>
                  </a:lnTo>
                  <a:cubicBezTo>
                    <a:pt x="0" y="3087"/>
                    <a:pt x="3087" y="0"/>
                    <a:pt x="6895" y="0"/>
                  </a:cubicBezTo>
                  <a:close/>
                </a:path>
              </a:pathLst>
            </a:custGeom>
            <a:solidFill>
              <a:srgbClr val="FFFFFF"/>
            </a:solidFill>
          </p:spPr>
        </p:sp>
        <p:sp>
          <p:nvSpPr>
            <p:cNvPr id="21" name="TextBox 21"/>
            <p:cNvSpPr txBox="1"/>
            <p:nvPr/>
          </p:nvSpPr>
          <p:spPr>
            <a:xfrm>
              <a:off x="0" y="-19050"/>
              <a:ext cx="3253018" cy="1620596"/>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3158038" y="3082168"/>
            <a:ext cx="11971923" cy="5685508"/>
          </a:xfrm>
          <a:custGeom>
            <a:avLst/>
            <a:gdLst/>
            <a:ahLst/>
            <a:cxnLst/>
            <a:rect l="l" t="t" r="r" b="b"/>
            <a:pathLst>
              <a:path w="11971923" h="5685508">
                <a:moveTo>
                  <a:pt x="0" y="0"/>
                </a:moveTo>
                <a:lnTo>
                  <a:pt x="11971924" y="0"/>
                </a:lnTo>
                <a:lnTo>
                  <a:pt x="11971924" y="5685508"/>
                </a:lnTo>
                <a:lnTo>
                  <a:pt x="0" y="5685508"/>
                </a:lnTo>
                <a:lnTo>
                  <a:pt x="0" y="0"/>
                </a:lnTo>
                <a:close/>
              </a:path>
            </a:pathLst>
          </a:custGeom>
          <a:blipFill>
            <a:blip r:embed="rId3"/>
            <a:stretch>
              <a:fillRect/>
            </a:stretch>
          </a:blipFill>
        </p:spPr>
      </p:sp>
      <p:sp>
        <p:nvSpPr>
          <p:cNvPr id="23" name="TextBox 23"/>
          <p:cNvSpPr txBox="1"/>
          <p:nvPr/>
        </p:nvSpPr>
        <p:spPr>
          <a:xfrm>
            <a:off x="5644783" y="1477224"/>
            <a:ext cx="6998434" cy="813436"/>
          </a:xfrm>
          <a:prstGeom prst="rect">
            <a:avLst/>
          </a:prstGeom>
        </p:spPr>
        <p:txBody>
          <a:bodyPr lIns="0" tIns="0" rIns="0" bIns="0" rtlCol="0" anchor="t">
            <a:spAutoFit/>
          </a:bodyPr>
          <a:lstStyle/>
          <a:p>
            <a:pPr algn="ctr">
              <a:lnSpc>
                <a:spcPts val="7139"/>
              </a:lnSpc>
            </a:pPr>
            <a:r>
              <a:rPr lang="en-US" sz="5099">
                <a:solidFill>
                  <a:srgbClr val="FFFFFF"/>
                </a:solidFill>
                <a:latin typeface="Sergio Trendy"/>
                <a:ea typeface="Sergio Trendy"/>
                <a:cs typeface="Sergio Trendy"/>
                <a:sym typeface="Sergio Trendy"/>
              </a:rPr>
              <a:t>OUTPUT</a:t>
            </a:r>
          </a:p>
        </p:txBody>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68610" y="360453"/>
            <a:ext cx="17653185" cy="9536464"/>
            <a:chOff x="0" y="0"/>
            <a:chExt cx="23537581" cy="12715286"/>
          </a:xfrm>
        </p:grpSpPr>
        <p:grpSp>
          <p:nvGrpSpPr>
            <p:cNvPr id="4" name="Group 4"/>
            <p:cNvGrpSpPr/>
            <p:nvPr/>
          </p:nvGrpSpPr>
          <p:grpSpPr>
            <a:xfrm>
              <a:off x="0" y="0"/>
              <a:ext cx="330085" cy="12715286"/>
              <a:chOff x="0" y="0"/>
              <a:chExt cx="65202" cy="2511661"/>
            </a:xfrm>
          </p:grpSpPr>
          <p:sp>
            <p:nvSpPr>
              <p:cNvPr id="5" name="Freeform 5"/>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6" name="TextBox 6"/>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5400000">
              <a:off x="11603748" y="-11603748"/>
              <a:ext cx="330085" cy="23537581"/>
              <a:chOff x="0" y="0"/>
              <a:chExt cx="65202" cy="4649399"/>
            </a:xfrm>
          </p:grpSpPr>
          <p:sp>
            <p:nvSpPr>
              <p:cNvPr id="8" name="Freeform 8"/>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9" name="TextBox 9"/>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23207495" y="0"/>
              <a:ext cx="330085" cy="12715286"/>
              <a:chOff x="0" y="0"/>
              <a:chExt cx="65202" cy="2511661"/>
            </a:xfrm>
          </p:grpSpPr>
          <p:sp>
            <p:nvSpPr>
              <p:cNvPr id="11" name="Freeform 11"/>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12" name="TextBox 12"/>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rot="5400000">
              <a:off x="11603748" y="781453"/>
              <a:ext cx="330085" cy="23537581"/>
              <a:chOff x="0" y="0"/>
              <a:chExt cx="65202" cy="4649399"/>
            </a:xfrm>
          </p:grpSpPr>
          <p:sp>
            <p:nvSpPr>
              <p:cNvPr id="14" name="Freeform 14"/>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15" name="TextBox 15"/>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6" name="Group 16"/>
          <p:cNvGrpSpPr/>
          <p:nvPr/>
        </p:nvGrpSpPr>
        <p:grpSpPr>
          <a:xfrm>
            <a:off x="710851" y="777453"/>
            <a:ext cx="16698358" cy="2518945"/>
            <a:chOff x="0" y="0"/>
            <a:chExt cx="4397921" cy="663426"/>
          </a:xfrm>
        </p:grpSpPr>
        <p:sp>
          <p:nvSpPr>
            <p:cNvPr id="17" name="Freeform 17"/>
            <p:cNvSpPr/>
            <p:nvPr/>
          </p:nvSpPr>
          <p:spPr>
            <a:xfrm>
              <a:off x="0" y="0"/>
              <a:ext cx="4397921" cy="663426"/>
            </a:xfrm>
            <a:custGeom>
              <a:avLst/>
              <a:gdLst/>
              <a:ahLst/>
              <a:cxnLst/>
              <a:rect l="l" t="t" r="r" b="b"/>
              <a:pathLst>
                <a:path w="4397921" h="663426">
                  <a:moveTo>
                    <a:pt x="5100" y="0"/>
                  </a:moveTo>
                  <a:lnTo>
                    <a:pt x="4392821" y="0"/>
                  </a:lnTo>
                  <a:cubicBezTo>
                    <a:pt x="4394174" y="0"/>
                    <a:pt x="4395471" y="537"/>
                    <a:pt x="4396428" y="1494"/>
                  </a:cubicBezTo>
                  <a:cubicBezTo>
                    <a:pt x="4397384" y="2450"/>
                    <a:pt x="4397921" y="3747"/>
                    <a:pt x="4397921" y="5100"/>
                  </a:cubicBezTo>
                  <a:lnTo>
                    <a:pt x="4397921" y="658326"/>
                  </a:lnTo>
                  <a:cubicBezTo>
                    <a:pt x="4397921" y="659678"/>
                    <a:pt x="4397384" y="660976"/>
                    <a:pt x="4396428" y="661932"/>
                  </a:cubicBezTo>
                  <a:cubicBezTo>
                    <a:pt x="4395471" y="662888"/>
                    <a:pt x="4394174" y="663426"/>
                    <a:pt x="4392821" y="663426"/>
                  </a:cubicBezTo>
                  <a:lnTo>
                    <a:pt x="5100" y="663426"/>
                  </a:lnTo>
                  <a:cubicBezTo>
                    <a:pt x="2283" y="663426"/>
                    <a:pt x="0" y="661142"/>
                    <a:pt x="0" y="658326"/>
                  </a:cubicBezTo>
                  <a:lnTo>
                    <a:pt x="0" y="5100"/>
                  </a:lnTo>
                  <a:cubicBezTo>
                    <a:pt x="0" y="3747"/>
                    <a:pt x="537" y="2450"/>
                    <a:pt x="1494" y="1494"/>
                  </a:cubicBezTo>
                  <a:cubicBezTo>
                    <a:pt x="2450" y="537"/>
                    <a:pt x="3747" y="0"/>
                    <a:pt x="5100" y="0"/>
                  </a:cubicBezTo>
                  <a:close/>
                </a:path>
              </a:pathLst>
            </a:custGeom>
            <a:solidFill>
              <a:srgbClr val="432818"/>
            </a:solidFill>
          </p:spPr>
        </p:sp>
        <p:sp>
          <p:nvSpPr>
            <p:cNvPr id="18" name="TextBox 18"/>
            <p:cNvSpPr txBox="1"/>
            <p:nvPr/>
          </p:nvSpPr>
          <p:spPr>
            <a:xfrm>
              <a:off x="0" y="-19050"/>
              <a:ext cx="4397921" cy="682476"/>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710851" y="3493511"/>
            <a:ext cx="15467536" cy="5520727"/>
            <a:chOff x="0" y="0"/>
            <a:chExt cx="4073754" cy="1454019"/>
          </a:xfrm>
        </p:grpSpPr>
        <p:sp>
          <p:nvSpPr>
            <p:cNvPr id="20" name="Freeform 20"/>
            <p:cNvSpPr/>
            <p:nvPr/>
          </p:nvSpPr>
          <p:spPr>
            <a:xfrm>
              <a:off x="0" y="0"/>
              <a:ext cx="4073754" cy="1454019"/>
            </a:xfrm>
            <a:custGeom>
              <a:avLst/>
              <a:gdLst/>
              <a:ahLst/>
              <a:cxnLst/>
              <a:rect l="l" t="t" r="r" b="b"/>
              <a:pathLst>
                <a:path w="4073754" h="1454019">
                  <a:moveTo>
                    <a:pt x="5506" y="0"/>
                  </a:moveTo>
                  <a:lnTo>
                    <a:pt x="4068248" y="0"/>
                  </a:lnTo>
                  <a:cubicBezTo>
                    <a:pt x="4069709" y="0"/>
                    <a:pt x="4071109" y="580"/>
                    <a:pt x="4072141" y="1613"/>
                  </a:cubicBezTo>
                  <a:cubicBezTo>
                    <a:pt x="4073174" y="2645"/>
                    <a:pt x="4073754" y="4046"/>
                    <a:pt x="4073754" y="5506"/>
                  </a:cubicBezTo>
                  <a:lnTo>
                    <a:pt x="4073754" y="1448513"/>
                  </a:lnTo>
                  <a:cubicBezTo>
                    <a:pt x="4073754" y="1451553"/>
                    <a:pt x="4071289" y="1454019"/>
                    <a:pt x="4068248" y="1454019"/>
                  </a:cubicBezTo>
                  <a:lnTo>
                    <a:pt x="5506" y="1454019"/>
                  </a:lnTo>
                  <a:cubicBezTo>
                    <a:pt x="4046" y="1454019"/>
                    <a:pt x="2645" y="1453438"/>
                    <a:pt x="1613" y="1452406"/>
                  </a:cubicBezTo>
                  <a:cubicBezTo>
                    <a:pt x="580" y="1451373"/>
                    <a:pt x="0" y="1449973"/>
                    <a:pt x="0" y="1448513"/>
                  </a:cubicBezTo>
                  <a:lnTo>
                    <a:pt x="0" y="5506"/>
                  </a:lnTo>
                  <a:cubicBezTo>
                    <a:pt x="0" y="2465"/>
                    <a:pt x="2465" y="0"/>
                    <a:pt x="5506" y="0"/>
                  </a:cubicBezTo>
                  <a:close/>
                </a:path>
              </a:pathLst>
            </a:custGeom>
            <a:solidFill>
              <a:srgbClr val="FFFFFF"/>
            </a:solidFill>
          </p:spPr>
        </p:sp>
        <p:sp>
          <p:nvSpPr>
            <p:cNvPr id="21" name="TextBox 21"/>
            <p:cNvSpPr txBox="1"/>
            <p:nvPr/>
          </p:nvSpPr>
          <p:spPr>
            <a:xfrm>
              <a:off x="0" y="-19050"/>
              <a:ext cx="4073754" cy="1473069"/>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833532" y="3621445"/>
            <a:ext cx="15145500" cy="5253421"/>
          </a:xfrm>
          <a:custGeom>
            <a:avLst/>
            <a:gdLst/>
            <a:ahLst/>
            <a:cxnLst/>
            <a:rect l="l" t="t" r="r" b="b"/>
            <a:pathLst>
              <a:path w="15145500" h="5253421">
                <a:moveTo>
                  <a:pt x="0" y="0"/>
                </a:moveTo>
                <a:lnTo>
                  <a:pt x="15145500" y="0"/>
                </a:lnTo>
                <a:lnTo>
                  <a:pt x="15145500" y="5253421"/>
                </a:lnTo>
                <a:lnTo>
                  <a:pt x="0" y="5253421"/>
                </a:lnTo>
                <a:lnTo>
                  <a:pt x="0" y="0"/>
                </a:lnTo>
                <a:close/>
              </a:path>
            </a:pathLst>
          </a:custGeom>
          <a:blipFill>
            <a:blip r:embed="rId3"/>
            <a:stretch>
              <a:fillRect/>
            </a:stretch>
          </a:blipFill>
        </p:spPr>
      </p:sp>
      <p:sp>
        <p:nvSpPr>
          <p:cNvPr id="23" name="TextBox 23"/>
          <p:cNvSpPr txBox="1"/>
          <p:nvPr/>
        </p:nvSpPr>
        <p:spPr>
          <a:xfrm>
            <a:off x="833532" y="970968"/>
            <a:ext cx="16523342" cy="2012315"/>
          </a:xfrm>
          <a:prstGeom prst="rect">
            <a:avLst/>
          </a:prstGeom>
        </p:spPr>
        <p:txBody>
          <a:bodyPr lIns="0" tIns="0" rIns="0" bIns="0" rtlCol="0" anchor="t">
            <a:spAutoFit/>
          </a:bodyPr>
          <a:lstStyle/>
          <a:p>
            <a:pPr algn="l">
              <a:lnSpc>
                <a:spcPts val="4059"/>
              </a:lnSpc>
            </a:pPr>
            <a:r>
              <a:rPr lang="en-US" sz="2899">
                <a:solidFill>
                  <a:srgbClr val="FFFFFF"/>
                </a:solidFill>
                <a:latin typeface="Sergio Trendy"/>
                <a:ea typeface="Sergio Trendy"/>
                <a:cs typeface="Sergio Trendy"/>
                <a:sym typeface="Sergio Trendy"/>
              </a:rPr>
              <a:t>We want to find out the most popular music Genre for each country. We determine the most popular genre as the genre with the highest amount of purchases. Write a query that returns each country along with the top Genre. For countries where the maximum number of purchases is shared return all Genres.</a:t>
            </a:r>
          </a:p>
        </p:txBody>
      </p:sp>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68610" y="360453"/>
            <a:ext cx="17653185" cy="9536464"/>
            <a:chOff x="0" y="0"/>
            <a:chExt cx="23537581" cy="12715286"/>
          </a:xfrm>
        </p:grpSpPr>
        <p:grpSp>
          <p:nvGrpSpPr>
            <p:cNvPr id="4" name="Group 4"/>
            <p:cNvGrpSpPr/>
            <p:nvPr/>
          </p:nvGrpSpPr>
          <p:grpSpPr>
            <a:xfrm>
              <a:off x="0" y="0"/>
              <a:ext cx="330085" cy="12715286"/>
              <a:chOff x="0" y="0"/>
              <a:chExt cx="65202" cy="2511661"/>
            </a:xfrm>
          </p:grpSpPr>
          <p:sp>
            <p:nvSpPr>
              <p:cNvPr id="5" name="Freeform 5"/>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6" name="TextBox 6"/>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5400000">
              <a:off x="11603748" y="-11603748"/>
              <a:ext cx="330085" cy="23537581"/>
              <a:chOff x="0" y="0"/>
              <a:chExt cx="65202" cy="4649399"/>
            </a:xfrm>
          </p:grpSpPr>
          <p:sp>
            <p:nvSpPr>
              <p:cNvPr id="8" name="Freeform 8"/>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9" name="TextBox 9"/>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23207495" y="0"/>
              <a:ext cx="330085" cy="12715286"/>
              <a:chOff x="0" y="0"/>
              <a:chExt cx="65202" cy="2511661"/>
            </a:xfrm>
          </p:grpSpPr>
          <p:sp>
            <p:nvSpPr>
              <p:cNvPr id="11" name="Freeform 11"/>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12" name="TextBox 12"/>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rot="5400000">
              <a:off x="11603748" y="781453"/>
              <a:ext cx="330085" cy="23537581"/>
              <a:chOff x="0" y="0"/>
              <a:chExt cx="65202" cy="4649399"/>
            </a:xfrm>
          </p:grpSpPr>
          <p:sp>
            <p:nvSpPr>
              <p:cNvPr id="14" name="Freeform 14"/>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15" name="TextBox 15"/>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6" name="Group 16"/>
          <p:cNvGrpSpPr/>
          <p:nvPr/>
        </p:nvGrpSpPr>
        <p:grpSpPr>
          <a:xfrm>
            <a:off x="5268999" y="1201602"/>
            <a:ext cx="7750003" cy="1402780"/>
            <a:chOff x="0" y="0"/>
            <a:chExt cx="2041153" cy="369457"/>
          </a:xfrm>
        </p:grpSpPr>
        <p:sp>
          <p:nvSpPr>
            <p:cNvPr id="17" name="Freeform 17"/>
            <p:cNvSpPr/>
            <p:nvPr/>
          </p:nvSpPr>
          <p:spPr>
            <a:xfrm>
              <a:off x="0" y="0"/>
              <a:ext cx="2041153" cy="369457"/>
            </a:xfrm>
            <a:custGeom>
              <a:avLst/>
              <a:gdLst/>
              <a:ahLst/>
              <a:cxnLst/>
              <a:rect l="l" t="t" r="r" b="b"/>
              <a:pathLst>
                <a:path w="2041153" h="369457">
                  <a:moveTo>
                    <a:pt x="10989" y="0"/>
                  </a:moveTo>
                  <a:lnTo>
                    <a:pt x="2030164" y="0"/>
                  </a:lnTo>
                  <a:cubicBezTo>
                    <a:pt x="2033079" y="0"/>
                    <a:pt x="2035874" y="1158"/>
                    <a:pt x="2037935" y="3218"/>
                  </a:cubicBezTo>
                  <a:cubicBezTo>
                    <a:pt x="2039995" y="5279"/>
                    <a:pt x="2041153" y="8074"/>
                    <a:pt x="2041153" y="10989"/>
                  </a:cubicBezTo>
                  <a:lnTo>
                    <a:pt x="2041153" y="358468"/>
                  </a:lnTo>
                  <a:cubicBezTo>
                    <a:pt x="2041153" y="364537"/>
                    <a:pt x="2036233" y="369457"/>
                    <a:pt x="2030164" y="369457"/>
                  </a:cubicBezTo>
                  <a:lnTo>
                    <a:pt x="10989" y="369457"/>
                  </a:lnTo>
                  <a:cubicBezTo>
                    <a:pt x="4920" y="369457"/>
                    <a:pt x="0" y="364537"/>
                    <a:pt x="0" y="358468"/>
                  </a:cubicBezTo>
                  <a:lnTo>
                    <a:pt x="0" y="10989"/>
                  </a:lnTo>
                  <a:cubicBezTo>
                    <a:pt x="0" y="4920"/>
                    <a:pt x="4920" y="0"/>
                    <a:pt x="10989" y="0"/>
                  </a:cubicBezTo>
                  <a:close/>
                </a:path>
              </a:pathLst>
            </a:custGeom>
            <a:solidFill>
              <a:srgbClr val="432818"/>
            </a:solidFill>
          </p:spPr>
        </p:sp>
        <p:sp>
          <p:nvSpPr>
            <p:cNvPr id="18" name="TextBox 18"/>
            <p:cNvSpPr txBox="1"/>
            <p:nvPr/>
          </p:nvSpPr>
          <p:spPr>
            <a:xfrm>
              <a:off x="0" y="-19050"/>
              <a:ext cx="2041153" cy="388507"/>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5600773" y="2884488"/>
            <a:ext cx="7086455" cy="6518467"/>
            <a:chOff x="0" y="0"/>
            <a:chExt cx="1866391" cy="1716798"/>
          </a:xfrm>
        </p:grpSpPr>
        <p:sp>
          <p:nvSpPr>
            <p:cNvPr id="20" name="Freeform 20"/>
            <p:cNvSpPr/>
            <p:nvPr/>
          </p:nvSpPr>
          <p:spPr>
            <a:xfrm>
              <a:off x="0" y="0"/>
              <a:ext cx="1866391" cy="1716798"/>
            </a:xfrm>
            <a:custGeom>
              <a:avLst/>
              <a:gdLst/>
              <a:ahLst/>
              <a:cxnLst/>
              <a:rect l="l" t="t" r="r" b="b"/>
              <a:pathLst>
                <a:path w="1866391" h="1716798">
                  <a:moveTo>
                    <a:pt x="12017" y="0"/>
                  </a:moveTo>
                  <a:lnTo>
                    <a:pt x="1854374" y="0"/>
                  </a:lnTo>
                  <a:cubicBezTo>
                    <a:pt x="1857561" y="0"/>
                    <a:pt x="1860618" y="1266"/>
                    <a:pt x="1862872" y="3520"/>
                  </a:cubicBezTo>
                  <a:cubicBezTo>
                    <a:pt x="1865125" y="5774"/>
                    <a:pt x="1866391" y="8830"/>
                    <a:pt x="1866391" y="12017"/>
                  </a:cubicBezTo>
                  <a:lnTo>
                    <a:pt x="1866391" y="1704780"/>
                  </a:lnTo>
                  <a:cubicBezTo>
                    <a:pt x="1866391" y="1711417"/>
                    <a:pt x="1861011" y="1716798"/>
                    <a:pt x="1854374" y="1716798"/>
                  </a:cubicBezTo>
                  <a:lnTo>
                    <a:pt x="12017" y="1716798"/>
                  </a:lnTo>
                  <a:cubicBezTo>
                    <a:pt x="8830" y="1716798"/>
                    <a:pt x="5774" y="1715532"/>
                    <a:pt x="3520" y="1713278"/>
                  </a:cubicBezTo>
                  <a:cubicBezTo>
                    <a:pt x="1266" y="1711024"/>
                    <a:pt x="0" y="1707968"/>
                    <a:pt x="0" y="1704780"/>
                  </a:cubicBezTo>
                  <a:lnTo>
                    <a:pt x="0" y="12017"/>
                  </a:lnTo>
                  <a:cubicBezTo>
                    <a:pt x="0" y="8830"/>
                    <a:pt x="1266" y="5774"/>
                    <a:pt x="3520" y="3520"/>
                  </a:cubicBezTo>
                  <a:cubicBezTo>
                    <a:pt x="5774" y="1266"/>
                    <a:pt x="8830" y="0"/>
                    <a:pt x="12017" y="0"/>
                  </a:cubicBezTo>
                  <a:close/>
                </a:path>
              </a:pathLst>
            </a:custGeom>
            <a:solidFill>
              <a:srgbClr val="FFFFFF"/>
            </a:solidFill>
          </p:spPr>
        </p:sp>
        <p:sp>
          <p:nvSpPr>
            <p:cNvPr id="21" name="TextBox 21"/>
            <p:cNvSpPr txBox="1"/>
            <p:nvPr/>
          </p:nvSpPr>
          <p:spPr>
            <a:xfrm>
              <a:off x="0" y="-19050"/>
              <a:ext cx="1866391" cy="1735848"/>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5777343" y="3033618"/>
            <a:ext cx="6733314" cy="6224682"/>
          </a:xfrm>
          <a:custGeom>
            <a:avLst/>
            <a:gdLst/>
            <a:ahLst/>
            <a:cxnLst/>
            <a:rect l="l" t="t" r="r" b="b"/>
            <a:pathLst>
              <a:path w="6733314" h="6224682">
                <a:moveTo>
                  <a:pt x="0" y="0"/>
                </a:moveTo>
                <a:lnTo>
                  <a:pt x="6733314" y="0"/>
                </a:lnTo>
                <a:lnTo>
                  <a:pt x="6733314" y="6224682"/>
                </a:lnTo>
                <a:lnTo>
                  <a:pt x="0" y="6224682"/>
                </a:lnTo>
                <a:lnTo>
                  <a:pt x="0" y="0"/>
                </a:lnTo>
                <a:close/>
              </a:path>
            </a:pathLst>
          </a:custGeom>
          <a:blipFill>
            <a:blip r:embed="rId3"/>
            <a:stretch>
              <a:fillRect/>
            </a:stretch>
          </a:blipFill>
        </p:spPr>
      </p:sp>
      <p:sp>
        <p:nvSpPr>
          <p:cNvPr id="23" name="Freeform 23"/>
          <p:cNvSpPr/>
          <p:nvPr/>
        </p:nvSpPr>
        <p:spPr>
          <a:xfrm>
            <a:off x="14529555" y="3495662"/>
            <a:ext cx="2310690" cy="4730118"/>
          </a:xfrm>
          <a:custGeom>
            <a:avLst/>
            <a:gdLst/>
            <a:ahLst/>
            <a:cxnLst/>
            <a:rect l="l" t="t" r="r" b="b"/>
            <a:pathLst>
              <a:path w="2310690" h="4730118">
                <a:moveTo>
                  <a:pt x="0" y="0"/>
                </a:moveTo>
                <a:lnTo>
                  <a:pt x="2310690" y="0"/>
                </a:lnTo>
                <a:lnTo>
                  <a:pt x="2310690" y="4730119"/>
                </a:lnTo>
                <a:lnTo>
                  <a:pt x="0" y="4730119"/>
                </a:lnTo>
                <a:lnTo>
                  <a:pt x="0" y="0"/>
                </a:lnTo>
                <a:close/>
              </a:path>
            </a:pathLst>
          </a:custGeom>
          <a:blipFill>
            <a:blip r:embed="rId4"/>
            <a:stretch>
              <a:fillRect/>
            </a:stretch>
          </a:blipFill>
        </p:spPr>
      </p:sp>
      <p:sp>
        <p:nvSpPr>
          <p:cNvPr id="24" name="TextBox 24"/>
          <p:cNvSpPr txBox="1"/>
          <p:nvPr/>
        </p:nvSpPr>
        <p:spPr>
          <a:xfrm>
            <a:off x="5644783" y="1477224"/>
            <a:ext cx="6998434" cy="813436"/>
          </a:xfrm>
          <a:prstGeom prst="rect">
            <a:avLst/>
          </a:prstGeom>
        </p:spPr>
        <p:txBody>
          <a:bodyPr lIns="0" tIns="0" rIns="0" bIns="0" rtlCol="0" anchor="t">
            <a:spAutoFit/>
          </a:bodyPr>
          <a:lstStyle/>
          <a:p>
            <a:pPr algn="ctr">
              <a:lnSpc>
                <a:spcPts val="7139"/>
              </a:lnSpc>
            </a:pPr>
            <a:r>
              <a:rPr lang="en-US" sz="5099">
                <a:solidFill>
                  <a:srgbClr val="FFFFFF"/>
                </a:solidFill>
                <a:latin typeface="Sergio Trendy"/>
                <a:ea typeface="Sergio Trendy"/>
                <a:cs typeface="Sergio Trendy"/>
                <a:sym typeface="Sergio Trendy"/>
              </a:rPr>
              <a:t>OUTPUT</a:t>
            </a:r>
          </a:p>
        </p:txBody>
      </p:sp>
      <p:sp>
        <p:nvSpPr>
          <p:cNvPr id="25" name="Freeform 25"/>
          <p:cNvSpPr/>
          <p:nvPr/>
        </p:nvSpPr>
        <p:spPr>
          <a:xfrm>
            <a:off x="1451758" y="3495662"/>
            <a:ext cx="2310690" cy="4730118"/>
          </a:xfrm>
          <a:custGeom>
            <a:avLst/>
            <a:gdLst/>
            <a:ahLst/>
            <a:cxnLst/>
            <a:rect l="l" t="t" r="r" b="b"/>
            <a:pathLst>
              <a:path w="2310690" h="4730118">
                <a:moveTo>
                  <a:pt x="0" y="0"/>
                </a:moveTo>
                <a:lnTo>
                  <a:pt x="2310690" y="0"/>
                </a:lnTo>
                <a:lnTo>
                  <a:pt x="2310690" y="4730119"/>
                </a:lnTo>
                <a:lnTo>
                  <a:pt x="0" y="4730119"/>
                </a:lnTo>
                <a:lnTo>
                  <a:pt x="0" y="0"/>
                </a:lnTo>
                <a:close/>
              </a:path>
            </a:pathLst>
          </a:custGeom>
          <a:blipFill>
            <a:blip r:embed="rId4"/>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68610" y="360453"/>
            <a:ext cx="17653185" cy="9536464"/>
            <a:chOff x="0" y="0"/>
            <a:chExt cx="23537581" cy="12715286"/>
          </a:xfrm>
        </p:grpSpPr>
        <p:grpSp>
          <p:nvGrpSpPr>
            <p:cNvPr id="4" name="Group 4"/>
            <p:cNvGrpSpPr/>
            <p:nvPr/>
          </p:nvGrpSpPr>
          <p:grpSpPr>
            <a:xfrm>
              <a:off x="0" y="0"/>
              <a:ext cx="330085" cy="12715286"/>
              <a:chOff x="0" y="0"/>
              <a:chExt cx="65202" cy="2511661"/>
            </a:xfrm>
          </p:grpSpPr>
          <p:sp>
            <p:nvSpPr>
              <p:cNvPr id="5" name="Freeform 5"/>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6" name="TextBox 6"/>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5400000">
              <a:off x="11603748" y="-11603748"/>
              <a:ext cx="330085" cy="23537581"/>
              <a:chOff x="0" y="0"/>
              <a:chExt cx="65202" cy="4649399"/>
            </a:xfrm>
          </p:grpSpPr>
          <p:sp>
            <p:nvSpPr>
              <p:cNvPr id="8" name="Freeform 8"/>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9" name="TextBox 9"/>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23207495" y="0"/>
              <a:ext cx="330085" cy="12715286"/>
              <a:chOff x="0" y="0"/>
              <a:chExt cx="65202" cy="2511661"/>
            </a:xfrm>
          </p:grpSpPr>
          <p:sp>
            <p:nvSpPr>
              <p:cNvPr id="11" name="Freeform 11"/>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12" name="TextBox 12"/>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rot="5400000">
              <a:off x="11603748" y="781453"/>
              <a:ext cx="330085" cy="23537581"/>
              <a:chOff x="0" y="0"/>
              <a:chExt cx="65202" cy="4649399"/>
            </a:xfrm>
          </p:grpSpPr>
          <p:sp>
            <p:nvSpPr>
              <p:cNvPr id="14" name="Freeform 14"/>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15" name="TextBox 15"/>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6" name="Group 16"/>
          <p:cNvGrpSpPr/>
          <p:nvPr/>
        </p:nvGrpSpPr>
        <p:grpSpPr>
          <a:xfrm>
            <a:off x="710851" y="777453"/>
            <a:ext cx="16698358" cy="2518945"/>
            <a:chOff x="0" y="0"/>
            <a:chExt cx="4397921" cy="663426"/>
          </a:xfrm>
        </p:grpSpPr>
        <p:sp>
          <p:nvSpPr>
            <p:cNvPr id="17" name="Freeform 17"/>
            <p:cNvSpPr/>
            <p:nvPr/>
          </p:nvSpPr>
          <p:spPr>
            <a:xfrm>
              <a:off x="0" y="0"/>
              <a:ext cx="4397921" cy="663426"/>
            </a:xfrm>
            <a:custGeom>
              <a:avLst/>
              <a:gdLst/>
              <a:ahLst/>
              <a:cxnLst/>
              <a:rect l="l" t="t" r="r" b="b"/>
              <a:pathLst>
                <a:path w="4397921" h="663426">
                  <a:moveTo>
                    <a:pt x="5100" y="0"/>
                  </a:moveTo>
                  <a:lnTo>
                    <a:pt x="4392821" y="0"/>
                  </a:lnTo>
                  <a:cubicBezTo>
                    <a:pt x="4394174" y="0"/>
                    <a:pt x="4395471" y="537"/>
                    <a:pt x="4396428" y="1494"/>
                  </a:cubicBezTo>
                  <a:cubicBezTo>
                    <a:pt x="4397384" y="2450"/>
                    <a:pt x="4397921" y="3747"/>
                    <a:pt x="4397921" y="5100"/>
                  </a:cubicBezTo>
                  <a:lnTo>
                    <a:pt x="4397921" y="658326"/>
                  </a:lnTo>
                  <a:cubicBezTo>
                    <a:pt x="4397921" y="659678"/>
                    <a:pt x="4397384" y="660976"/>
                    <a:pt x="4396428" y="661932"/>
                  </a:cubicBezTo>
                  <a:cubicBezTo>
                    <a:pt x="4395471" y="662888"/>
                    <a:pt x="4394174" y="663426"/>
                    <a:pt x="4392821" y="663426"/>
                  </a:cubicBezTo>
                  <a:lnTo>
                    <a:pt x="5100" y="663426"/>
                  </a:lnTo>
                  <a:cubicBezTo>
                    <a:pt x="2283" y="663426"/>
                    <a:pt x="0" y="661142"/>
                    <a:pt x="0" y="658326"/>
                  </a:cubicBezTo>
                  <a:lnTo>
                    <a:pt x="0" y="5100"/>
                  </a:lnTo>
                  <a:cubicBezTo>
                    <a:pt x="0" y="3747"/>
                    <a:pt x="537" y="2450"/>
                    <a:pt x="1494" y="1494"/>
                  </a:cubicBezTo>
                  <a:cubicBezTo>
                    <a:pt x="2450" y="537"/>
                    <a:pt x="3747" y="0"/>
                    <a:pt x="5100" y="0"/>
                  </a:cubicBezTo>
                  <a:close/>
                </a:path>
              </a:pathLst>
            </a:custGeom>
            <a:solidFill>
              <a:srgbClr val="432818"/>
            </a:solidFill>
          </p:spPr>
        </p:sp>
        <p:sp>
          <p:nvSpPr>
            <p:cNvPr id="18" name="TextBox 18"/>
            <p:cNvSpPr txBox="1"/>
            <p:nvPr/>
          </p:nvSpPr>
          <p:spPr>
            <a:xfrm>
              <a:off x="0" y="-19050"/>
              <a:ext cx="4397921" cy="682476"/>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710851" y="3493511"/>
            <a:ext cx="15467536" cy="5520727"/>
            <a:chOff x="0" y="0"/>
            <a:chExt cx="4073754" cy="1454019"/>
          </a:xfrm>
        </p:grpSpPr>
        <p:sp>
          <p:nvSpPr>
            <p:cNvPr id="20" name="Freeform 20"/>
            <p:cNvSpPr/>
            <p:nvPr/>
          </p:nvSpPr>
          <p:spPr>
            <a:xfrm>
              <a:off x="0" y="0"/>
              <a:ext cx="4073754" cy="1454019"/>
            </a:xfrm>
            <a:custGeom>
              <a:avLst/>
              <a:gdLst/>
              <a:ahLst/>
              <a:cxnLst/>
              <a:rect l="l" t="t" r="r" b="b"/>
              <a:pathLst>
                <a:path w="4073754" h="1454019">
                  <a:moveTo>
                    <a:pt x="5506" y="0"/>
                  </a:moveTo>
                  <a:lnTo>
                    <a:pt x="4068248" y="0"/>
                  </a:lnTo>
                  <a:cubicBezTo>
                    <a:pt x="4069709" y="0"/>
                    <a:pt x="4071109" y="580"/>
                    <a:pt x="4072141" y="1613"/>
                  </a:cubicBezTo>
                  <a:cubicBezTo>
                    <a:pt x="4073174" y="2645"/>
                    <a:pt x="4073754" y="4046"/>
                    <a:pt x="4073754" y="5506"/>
                  </a:cubicBezTo>
                  <a:lnTo>
                    <a:pt x="4073754" y="1448513"/>
                  </a:lnTo>
                  <a:cubicBezTo>
                    <a:pt x="4073754" y="1451553"/>
                    <a:pt x="4071289" y="1454019"/>
                    <a:pt x="4068248" y="1454019"/>
                  </a:cubicBezTo>
                  <a:lnTo>
                    <a:pt x="5506" y="1454019"/>
                  </a:lnTo>
                  <a:cubicBezTo>
                    <a:pt x="4046" y="1454019"/>
                    <a:pt x="2645" y="1453438"/>
                    <a:pt x="1613" y="1452406"/>
                  </a:cubicBezTo>
                  <a:cubicBezTo>
                    <a:pt x="580" y="1451373"/>
                    <a:pt x="0" y="1449973"/>
                    <a:pt x="0" y="1448513"/>
                  </a:cubicBezTo>
                  <a:lnTo>
                    <a:pt x="0" y="5506"/>
                  </a:lnTo>
                  <a:cubicBezTo>
                    <a:pt x="0" y="2465"/>
                    <a:pt x="2465" y="0"/>
                    <a:pt x="5506" y="0"/>
                  </a:cubicBezTo>
                  <a:close/>
                </a:path>
              </a:pathLst>
            </a:custGeom>
            <a:solidFill>
              <a:srgbClr val="FFFFFF"/>
            </a:solidFill>
          </p:spPr>
        </p:sp>
        <p:sp>
          <p:nvSpPr>
            <p:cNvPr id="21" name="TextBox 21"/>
            <p:cNvSpPr txBox="1"/>
            <p:nvPr/>
          </p:nvSpPr>
          <p:spPr>
            <a:xfrm>
              <a:off x="0" y="-19050"/>
              <a:ext cx="4073754" cy="1473069"/>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871869" y="3627165"/>
            <a:ext cx="15145500" cy="5253421"/>
          </a:xfrm>
          <a:custGeom>
            <a:avLst/>
            <a:gdLst/>
            <a:ahLst/>
            <a:cxnLst/>
            <a:rect l="l" t="t" r="r" b="b"/>
            <a:pathLst>
              <a:path w="15145500" h="5253421">
                <a:moveTo>
                  <a:pt x="0" y="0"/>
                </a:moveTo>
                <a:lnTo>
                  <a:pt x="15145500" y="0"/>
                </a:lnTo>
                <a:lnTo>
                  <a:pt x="15145500" y="5253420"/>
                </a:lnTo>
                <a:lnTo>
                  <a:pt x="0" y="5253420"/>
                </a:lnTo>
                <a:lnTo>
                  <a:pt x="0" y="0"/>
                </a:lnTo>
                <a:close/>
              </a:path>
            </a:pathLst>
          </a:custGeom>
          <a:blipFill>
            <a:blip r:embed="rId3"/>
            <a:stretch>
              <a:fillRect/>
            </a:stretch>
          </a:blipFill>
        </p:spPr>
      </p:sp>
      <p:sp>
        <p:nvSpPr>
          <p:cNvPr id="23" name="TextBox 23"/>
          <p:cNvSpPr txBox="1"/>
          <p:nvPr/>
        </p:nvSpPr>
        <p:spPr>
          <a:xfrm>
            <a:off x="833532" y="980493"/>
            <a:ext cx="16523342" cy="2185671"/>
          </a:xfrm>
          <a:prstGeom prst="rect">
            <a:avLst/>
          </a:prstGeom>
        </p:spPr>
        <p:txBody>
          <a:bodyPr lIns="0" tIns="0" rIns="0" bIns="0" rtlCol="0" anchor="t">
            <a:spAutoFit/>
          </a:bodyPr>
          <a:lstStyle/>
          <a:p>
            <a:pPr algn="l">
              <a:lnSpc>
                <a:spcPts val="4479"/>
              </a:lnSpc>
            </a:pPr>
            <a:r>
              <a:rPr lang="en-US" sz="3199">
                <a:solidFill>
                  <a:srgbClr val="FFFFFF"/>
                </a:solidFill>
                <a:latin typeface="Sergio Trendy"/>
                <a:ea typeface="Sergio Trendy"/>
                <a:cs typeface="Sergio Trendy"/>
                <a:sym typeface="Sergio Trendy"/>
              </a:rPr>
              <a:t>Write a query that determines the customer that has spent the most on music for each country. Write a query that returns the country along with the top customer and how much they spent. For countries where the top amount spent is shared, provide all customers who spent this amount. </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68610" y="360453"/>
            <a:ext cx="17653185" cy="9536464"/>
            <a:chOff x="0" y="0"/>
            <a:chExt cx="23537581" cy="12715286"/>
          </a:xfrm>
        </p:grpSpPr>
        <p:grpSp>
          <p:nvGrpSpPr>
            <p:cNvPr id="4" name="Group 4"/>
            <p:cNvGrpSpPr/>
            <p:nvPr/>
          </p:nvGrpSpPr>
          <p:grpSpPr>
            <a:xfrm>
              <a:off x="0" y="0"/>
              <a:ext cx="330085" cy="12715286"/>
              <a:chOff x="0" y="0"/>
              <a:chExt cx="65202" cy="2511661"/>
            </a:xfrm>
          </p:grpSpPr>
          <p:sp>
            <p:nvSpPr>
              <p:cNvPr id="5" name="Freeform 5"/>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6" name="TextBox 6"/>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5400000">
              <a:off x="11603748" y="-11603748"/>
              <a:ext cx="330085" cy="23537581"/>
              <a:chOff x="0" y="0"/>
              <a:chExt cx="65202" cy="4649399"/>
            </a:xfrm>
          </p:grpSpPr>
          <p:sp>
            <p:nvSpPr>
              <p:cNvPr id="8" name="Freeform 8"/>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9" name="TextBox 9"/>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23207495" y="0"/>
              <a:ext cx="330085" cy="12715286"/>
              <a:chOff x="0" y="0"/>
              <a:chExt cx="65202" cy="2511661"/>
            </a:xfrm>
          </p:grpSpPr>
          <p:sp>
            <p:nvSpPr>
              <p:cNvPr id="11" name="Freeform 11"/>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12" name="TextBox 12"/>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rot="5400000">
              <a:off x="11603748" y="781453"/>
              <a:ext cx="330085" cy="23537581"/>
              <a:chOff x="0" y="0"/>
              <a:chExt cx="65202" cy="4649399"/>
            </a:xfrm>
          </p:grpSpPr>
          <p:sp>
            <p:nvSpPr>
              <p:cNvPr id="14" name="Freeform 14"/>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15" name="TextBox 15"/>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6" name="Group 16"/>
          <p:cNvGrpSpPr/>
          <p:nvPr/>
        </p:nvGrpSpPr>
        <p:grpSpPr>
          <a:xfrm>
            <a:off x="5268999" y="1201602"/>
            <a:ext cx="7750003" cy="1402780"/>
            <a:chOff x="0" y="0"/>
            <a:chExt cx="2041153" cy="369457"/>
          </a:xfrm>
        </p:grpSpPr>
        <p:sp>
          <p:nvSpPr>
            <p:cNvPr id="17" name="Freeform 17"/>
            <p:cNvSpPr/>
            <p:nvPr/>
          </p:nvSpPr>
          <p:spPr>
            <a:xfrm>
              <a:off x="0" y="0"/>
              <a:ext cx="2041153" cy="369457"/>
            </a:xfrm>
            <a:custGeom>
              <a:avLst/>
              <a:gdLst/>
              <a:ahLst/>
              <a:cxnLst/>
              <a:rect l="l" t="t" r="r" b="b"/>
              <a:pathLst>
                <a:path w="2041153" h="369457">
                  <a:moveTo>
                    <a:pt x="10989" y="0"/>
                  </a:moveTo>
                  <a:lnTo>
                    <a:pt x="2030164" y="0"/>
                  </a:lnTo>
                  <a:cubicBezTo>
                    <a:pt x="2033079" y="0"/>
                    <a:pt x="2035874" y="1158"/>
                    <a:pt x="2037935" y="3218"/>
                  </a:cubicBezTo>
                  <a:cubicBezTo>
                    <a:pt x="2039995" y="5279"/>
                    <a:pt x="2041153" y="8074"/>
                    <a:pt x="2041153" y="10989"/>
                  </a:cubicBezTo>
                  <a:lnTo>
                    <a:pt x="2041153" y="358468"/>
                  </a:lnTo>
                  <a:cubicBezTo>
                    <a:pt x="2041153" y="364537"/>
                    <a:pt x="2036233" y="369457"/>
                    <a:pt x="2030164" y="369457"/>
                  </a:cubicBezTo>
                  <a:lnTo>
                    <a:pt x="10989" y="369457"/>
                  </a:lnTo>
                  <a:cubicBezTo>
                    <a:pt x="4920" y="369457"/>
                    <a:pt x="0" y="364537"/>
                    <a:pt x="0" y="358468"/>
                  </a:cubicBezTo>
                  <a:lnTo>
                    <a:pt x="0" y="10989"/>
                  </a:lnTo>
                  <a:cubicBezTo>
                    <a:pt x="0" y="4920"/>
                    <a:pt x="4920" y="0"/>
                    <a:pt x="10989" y="0"/>
                  </a:cubicBezTo>
                  <a:close/>
                </a:path>
              </a:pathLst>
            </a:custGeom>
            <a:solidFill>
              <a:srgbClr val="432818"/>
            </a:solidFill>
          </p:spPr>
        </p:sp>
        <p:sp>
          <p:nvSpPr>
            <p:cNvPr id="18" name="TextBox 18"/>
            <p:cNvSpPr txBox="1"/>
            <p:nvPr/>
          </p:nvSpPr>
          <p:spPr>
            <a:xfrm>
              <a:off x="0" y="-19050"/>
              <a:ext cx="2041153" cy="388507"/>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4262336" y="2884488"/>
            <a:ext cx="9763329" cy="6676784"/>
            <a:chOff x="0" y="0"/>
            <a:chExt cx="2571412" cy="1758495"/>
          </a:xfrm>
        </p:grpSpPr>
        <p:sp>
          <p:nvSpPr>
            <p:cNvPr id="20" name="Freeform 20"/>
            <p:cNvSpPr/>
            <p:nvPr/>
          </p:nvSpPr>
          <p:spPr>
            <a:xfrm>
              <a:off x="0" y="0"/>
              <a:ext cx="2571412" cy="1758495"/>
            </a:xfrm>
            <a:custGeom>
              <a:avLst/>
              <a:gdLst/>
              <a:ahLst/>
              <a:cxnLst/>
              <a:rect l="l" t="t" r="r" b="b"/>
              <a:pathLst>
                <a:path w="2571412" h="1758495">
                  <a:moveTo>
                    <a:pt x="8723" y="0"/>
                  </a:moveTo>
                  <a:lnTo>
                    <a:pt x="2562689" y="0"/>
                  </a:lnTo>
                  <a:cubicBezTo>
                    <a:pt x="2567506" y="0"/>
                    <a:pt x="2571412" y="3905"/>
                    <a:pt x="2571412" y="8723"/>
                  </a:cubicBezTo>
                  <a:lnTo>
                    <a:pt x="2571412" y="1749772"/>
                  </a:lnTo>
                  <a:cubicBezTo>
                    <a:pt x="2571412" y="1752085"/>
                    <a:pt x="2570493" y="1754304"/>
                    <a:pt x="2568857" y="1755940"/>
                  </a:cubicBezTo>
                  <a:cubicBezTo>
                    <a:pt x="2567221" y="1757576"/>
                    <a:pt x="2565003" y="1758495"/>
                    <a:pt x="2562689" y="1758495"/>
                  </a:cubicBezTo>
                  <a:lnTo>
                    <a:pt x="8723" y="1758495"/>
                  </a:lnTo>
                  <a:cubicBezTo>
                    <a:pt x="6409" y="1758495"/>
                    <a:pt x="4191" y="1757576"/>
                    <a:pt x="2555" y="1755940"/>
                  </a:cubicBezTo>
                  <a:cubicBezTo>
                    <a:pt x="919" y="1754304"/>
                    <a:pt x="0" y="1752085"/>
                    <a:pt x="0" y="1749772"/>
                  </a:cubicBezTo>
                  <a:lnTo>
                    <a:pt x="0" y="8723"/>
                  </a:lnTo>
                  <a:cubicBezTo>
                    <a:pt x="0" y="6409"/>
                    <a:pt x="919" y="4191"/>
                    <a:pt x="2555" y="2555"/>
                  </a:cubicBezTo>
                  <a:cubicBezTo>
                    <a:pt x="4191" y="919"/>
                    <a:pt x="6409" y="0"/>
                    <a:pt x="8723" y="0"/>
                  </a:cubicBezTo>
                  <a:close/>
                </a:path>
              </a:pathLst>
            </a:custGeom>
            <a:solidFill>
              <a:srgbClr val="FFFFFF"/>
            </a:solidFill>
          </p:spPr>
        </p:sp>
        <p:sp>
          <p:nvSpPr>
            <p:cNvPr id="21" name="TextBox 21"/>
            <p:cNvSpPr txBox="1"/>
            <p:nvPr/>
          </p:nvSpPr>
          <p:spPr>
            <a:xfrm>
              <a:off x="0" y="-19050"/>
              <a:ext cx="2571412" cy="1777545"/>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4426663" y="3065152"/>
            <a:ext cx="9434674" cy="6315455"/>
          </a:xfrm>
          <a:custGeom>
            <a:avLst/>
            <a:gdLst/>
            <a:ahLst/>
            <a:cxnLst/>
            <a:rect l="l" t="t" r="r" b="b"/>
            <a:pathLst>
              <a:path w="9434674" h="6315455">
                <a:moveTo>
                  <a:pt x="0" y="0"/>
                </a:moveTo>
                <a:lnTo>
                  <a:pt x="9434674" y="0"/>
                </a:lnTo>
                <a:lnTo>
                  <a:pt x="9434674" y="6315455"/>
                </a:lnTo>
                <a:lnTo>
                  <a:pt x="0" y="6315455"/>
                </a:lnTo>
                <a:lnTo>
                  <a:pt x="0" y="0"/>
                </a:lnTo>
                <a:close/>
              </a:path>
            </a:pathLst>
          </a:custGeom>
          <a:blipFill>
            <a:blip r:embed="rId3"/>
            <a:stretch>
              <a:fillRect/>
            </a:stretch>
          </a:blipFill>
        </p:spPr>
      </p:sp>
      <p:sp>
        <p:nvSpPr>
          <p:cNvPr id="23" name="TextBox 23"/>
          <p:cNvSpPr txBox="1"/>
          <p:nvPr/>
        </p:nvSpPr>
        <p:spPr>
          <a:xfrm>
            <a:off x="5644783" y="1477224"/>
            <a:ext cx="6998434" cy="813436"/>
          </a:xfrm>
          <a:prstGeom prst="rect">
            <a:avLst/>
          </a:prstGeom>
        </p:spPr>
        <p:txBody>
          <a:bodyPr lIns="0" tIns="0" rIns="0" bIns="0" rtlCol="0" anchor="t">
            <a:spAutoFit/>
          </a:bodyPr>
          <a:lstStyle/>
          <a:p>
            <a:pPr algn="ctr">
              <a:lnSpc>
                <a:spcPts val="7139"/>
              </a:lnSpc>
            </a:pPr>
            <a:r>
              <a:rPr lang="en-US" sz="5099">
                <a:solidFill>
                  <a:srgbClr val="FFFFFF"/>
                </a:solidFill>
                <a:latin typeface="Sergio Trendy"/>
                <a:ea typeface="Sergio Trendy"/>
                <a:cs typeface="Sergio Trendy"/>
                <a:sym typeface="Sergio Trendy"/>
              </a:rPr>
              <a:t>OUTPUT</a:t>
            </a: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68610" y="360453"/>
            <a:ext cx="17653185" cy="9536464"/>
            <a:chOff x="0" y="0"/>
            <a:chExt cx="23537581" cy="12715286"/>
          </a:xfrm>
        </p:grpSpPr>
        <p:grpSp>
          <p:nvGrpSpPr>
            <p:cNvPr id="4" name="Group 4"/>
            <p:cNvGrpSpPr/>
            <p:nvPr/>
          </p:nvGrpSpPr>
          <p:grpSpPr>
            <a:xfrm>
              <a:off x="0" y="0"/>
              <a:ext cx="330085" cy="12715286"/>
              <a:chOff x="0" y="0"/>
              <a:chExt cx="65202" cy="2511661"/>
            </a:xfrm>
          </p:grpSpPr>
          <p:sp>
            <p:nvSpPr>
              <p:cNvPr id="5" name="Freeform 5"/>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6" name="TextBox 6"/>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5400000">
              <a:off x="11603748" y="-11603748"/>
              <a:ext cx="330085" cy="23537581"/>
              <a:chOff x="0" y="0"/>
              <a:chExt cx="65202" cy="4649399"/>
            </a:xfrm>
          </p:grpSpPr>
          <p:sp>
            <p:nvSpPr>
              <p:cNvPr id="8" name="Freeform 8"/>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9" name="TextBox 9"/>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23207495" y="0"/>
              <a:ext cx="330085" cy="12715286"/>
              <a:chOff x="0" y="0"/>
              <a:chExt cx="65202" cy="2511661"/>
            </a:xfrm>
          </p:grpSpPr>
          <p:sp>
            <p:nvSpPr>
              <p:cNvPr id="11" name="Freeform 11"/>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12" name="TextBox 12"/>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rot="5400000">
              <a:off x="11603748" y="781453"/>
              <a:ext cx="330085" cy="23537581"/>
              <a:chOff x="0" y="0"/>
              <a:chExt cx="65202" cy="4649399"/>
            </a:xfrm>
          </p:grpSpPr>
          <p:sp>
            <p:nvSpPr>
              <p:cNvPr id="14" name="Freeform 14"/>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15" name="TextBox 15"/>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6" name="Group 16"/>
          <p:cNvGrpSpPr/>
          <p:nvPr/>
        </p:nvGrpSpPr>
        <p:grpSpPr>
          <a:xfrm>
            <a:off x="4544990" y="879624"/>
            <a:ext cx="9198020" cy="1352321"/>
            <a:chOff x="0" y="0"/>
            <a:chExt cx="2422524" cy="356167"/>
          </a:xfrm>
        </p:grpSpPr>
        <p:sp>
          <p:nvSpPr>
            <p:cNvPr id="17" name="Freeform 17"/>
            <p:cNvSpPr/>
            <p:nvPr/>
          </p:nvSpPr>
          <p:spPr>
            <a:xfrm>
              <a:off x="0" y="0"/>
              <a:ext cx="2422524" cy="356167"/>
            </a:xfrm>
            <a:custGeom>
              <a:avLst/>
              <a:gdLst/>
              <a:ahLst/>
              <a:cxnLst/>
              <a:rect l="l" t="t" r="r" b="b"/>
              <a:pathLst>
                <a:path w="2422524" h="356167">
                  <a:moveTo>
                    <a:pt x="9259" y="0"/>
                  </a:moveTo>
                  <a:lnTo>
                    <a:pt x="2413265" y="0"/>
                  </a:lnTo>
                  <a:cubicBezTo>
                    <a:pt x="2415721" y="0"/>
                    <a:pt x="2418075" y="975"/>
                    <a:pt x="2419812" y="2712"/>
                  </a:cubicBezTo>
                  <a:cubicBezTo>
                    <a:pt x="2421548" y="4448"/>
                    <a:pt x="2422524" y="6803"/>
                    <a:pt x="2422524" y="9259"/>
                  </a:cubicBezTo>
                  <a:lnTo>
                    <a:pt x="2422524" y="346908"/>
                  </a:lnTo>
                  <a:cubicBezTo>
                    <a:pt x="2422524" y="349364"/>
                    <a:pt x="2421548" y="351719"/>
                    <a:pt x="2419812" y="353455"/>
                  </a:cubicBezTo>
                  <a:cubicBezTo>
                    <a:pt x="2418075" y="355191"/>
                    <a:pt x="2415721" y="356167"/>
                    <a:pt x="2413265" y="356167"/>
                  </a:cubicBezTo>
                  <a:lnTo>
                    <a:pt x="9259" y="356167"/>
                  </a:lnTo>
                  <a:cubicBezTo>
                    <a:pt x="6803" y="356167"/>
                    <a:pt x="4448" y="355191"/>
                    <a:pt x="2712" y="353455"/>
                  </a:cubicBezTo>
                  <a:cubicBezTo>
                    <a:pt x="975" y="351719"/>
                    <a:pt x="0" y="349364"/>
                    <a:pt x="0" y="346908"/>
                  </a:cubicBezTo>
                  <a:lnTo>
                    <a:pt x="0" y="9259"/>
                  </a:lnTo>
                  <a:cubicBezTo>
                    <a:pt x="0" y="6803"/>
                    <a:pt x="975" y="4448"/>
                    <a:pt x="2712" y="2712"/>
                  </a:cubicBezTo>
                  <a:cubicBezTo>
                    <a:pt x="4448" y="975"/>
                    <a:pt x="6803" y="0"/>
                    <a:pt x="9259" y="0"/>
                  </a:cubicBezTo>
                  <a:close/>
                </a:path>
              </a:pathLst>
            </a:custGeom>
            <a:solidFill>
              <a:srgbClr val="432818"/>
            </a:solidFill>
          </p:spPr>
        </p:sp>
        <p:sp>
          <p:nvSpPr>
            <p:cNvPr id="18" name="TextBox 18"/>
            <p:cNvSpPr txBox="1"/>
            <p:nvPr/>
          </p:nvSpPr>
          <p:spPr>
            <a:xfrm>
              <a:off x="0" y="-19050"/>
              <a:ext cx="2422524" cy="375217"/>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4703033" y="1124997"/>
            <a:ext cx="8784341" cy="823476"/>
          </a:xfrm>
          <a:prstGeom prst="rect">
            <a:avLst/>
          </a:prstGeom>
        </p:spPr>
        <p:txBody>
          <a:bodyPr lIns="0" tIns="0" rIns="0" bIns="0" rtlCol="0" anchor="t">
            <a:spAutoFit/>
          </a:bodyPr>
          <a:lstStyle/>
          <a:p>
            <a:pPr algn="ctr">
              <a:lnSpc>
                <a:spcPts val="7244"/>
              </a:lnSpc>
            </a:pPr>
            <a:r>
              <a:rPr lang="en-US" sz="5174">
                <a:solidFill>
                  <a:srgbClr val="FFFFFF"/>
                </a:solidFill>
                <a:latin typeface="Sergio Trendy"/>
                <a:ea typeface="Sergio Trendy"/>
                <a:cs typeface="Sergio Trendy"/>
                <a:sym typeface="Sergio Trendy"/>
              </a:rPr>
              <a:t>KEY INSIGHTS</a:t>
            </a:r>
          </a:p>
        </p:txBody>
      </p:sp>
      <p:grpSp>
        <p:nvGrpSpPr>
          <p:cNvPr id="20" name="Group 20"/>
          <p:cNvGrpSpPr/>
          <p:nvPr/>
        </p:nvGrpSpPr>
        <p:grpSpPr>
          <a:xfrm>
            <a:off x="1028700" y="3108134"/>
            <a:ext cx="16048620" cy="4830308"/>
            <a:chOff x="0" y="0"/>
            <a:chExt cx="4226797" cy="1272180"/>
          </a:xfrm>
        </p:grpSpPr>
        <p:sp>
          <p:nvSpPr>
            <p:cNvPr id="21" name="Freeform 21"/>
            <p:cNvSpPr/>
            <p:nvPr/>
          </p:nvSpPr>
          <p:spPr>
            <a:xfrm>
              <a:off x="0" y="0"/>
              <a:ext cx="4226797" cy="1272180"/>
            </a:xfrm>
            <a:custGeom>
              <a:avLst/>
              <a:gdLst/>
              <a:ahLst/>
              <a:cxnLst/>
              <a:rect l="l" t="t" r="r" b="b"/>
              <a:pathLst>
                <a:path w="4226797" h="1272180">
                  <a:moveTo>
                    <a:pt x="5306" y="0"/>
                  </a:moveTo>
                  <a:lnTo>
                    <a:pt x="4221491" y="0"/>
                  </a:lnTo>
                  <a:cubicBezTo>
                    <a:pt x="4224421" y="0"/>
                    <a:pt x="4226797" y="2376"/>
                    <a:pt x="4226797" y="5306"/>
                  </a:cubicBezTo>
                  <a:lnTo>
                    <a:pt x="4226797" y="1266873"/>
                  </a:lnTo>
                  <a:cubicBezTo>
                    <a:pt x="4226797" y="1269804"/>
                    <a:pt x="4224421" y="1272180"/>
                    <a:pt x="4221491" y="1272180"/>
                  </a:cubicBezTo>
                  <a:lnTo>
                    <a:pt x="5306" y="1272180"/>
                  </a:lnTo>
                  <a:cubicBezTo>
                    <a:pt x="2376" y="1272180"/>
                    <a:pt x="0" y="1269804"/>
                    <a:pt x="0" y="1266873"/>
                  </a:cubicBezTo>
                  <a:lnTo>
                    <a:pt x="0" y="5306"/>
                  </a:lnTo>
                  <a:cubicBezTo>
                    <a:pt x="0" y="2376"/>
                    <a:pt x="2376" y="0"/>
                    <a:pt x="5306" y="0"/>
                  </a:cubicBezTo>
                  <a:close/>
                </a:path>
              </a:pathLst>
            </a:custGeom>
            <a:solidFill>
              <a:srgbClr val="FFFFFF"/>
            </a:solidFill>
          </p:spPr>
        </p:sp>
        <p:sp>
          <p:nvSpPr>
            <p:cNvPr id="22" name="TextBox 22"/>
            <p:cNvSpPr txBox="1"/>
            <p:nvPr/>
          </p:nvSpPr>
          <p:spPr>
            <a:xfrm>
              <a:off x="0" y="-19050"/>
              <a:ext cx="4226797" cy="1291230"/>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1109004" y="3352472"/>
            <a:ext cx="15888013" cy="4585970"/>
          </a:xfrm>
          <a:prstGeom prst="rect">
            <a:avLst/>
          </a:prstGeom>
        </p:spPr>
        <p:txBody>
          <a:bodyPr lIns="0" tIns="0" rIns="0" bIns="0" rtlCol="0" anchor="t">
            <a:spAutoFit/>
          </a:bodyPr>
          <a:lstStyle/>
          <a:p>
            <a:pPr marL="690881" lvl="1" indent="-345440" algn="l">
              <a:lnSpc>
                <a:spcPts val="4480"/>
              </a:lnSpc>
              <a:buFont typeface="Arial"/>
              <a:buChar char="•"/>
            </a:pPr>
            <a:r>
              <a:rPr lang="en-US" sz="3200">
                <a:solidFill>
                  <a:srgbClr val="432818"/>
                </a:solidFill>
                <a:latin typeface="Mont Bold"/>
                <a:ea typeface="Mont Bold"/>
                <a:cs typeface="Mont Bold"/>
                <a:sym typeface="Mont Bold"/>
              </a:rPr>
              <a:t>Top Employee: Identified the senior-most employee by job title.</a:t>
            </a:r>
          </a:p>
          <a:p>
            <a:pPr marL="690881" lvl="1" indent="-345440" algn="l">
              <a:lnSpc>
                <a:spcPts val="4480"/>
              </a:lnSpc>
              <a:buFont typeface="Arial"/>
              <a:buChar char="•"/>
            </a:pPr>
            <a:r>
              <a:rPr lang="en-US" sz="3200">
                <a:solidFill>
                  <a:srgbClr val="432818"/>
                </a:solidFill>
                <a:latin typeface="Mont Bold"/>
                <a:ea typeface="Mont Bold"/>
                <a:cs typeface="Mont Bold"/>
                <a:sym typeface="Mont Bold"/>
              </a:rPr>
              <a:t>Sales: Discovered the leading country and city by invoice count and revenue, respectively.</a:t>
            </a:r>
          </a:p>
          <a:p>
            <a:pPr marL="690881" lvl="1" indent="-345440" algn="l">
              <a:lnSpc>
                <a:spcPts val="4480"/>
              </a:lnSpc>
              <a:buFont typeface="Arial"/>
              <a:buChar char="•"/>
            </a:pPr>
            <a:r>
              <a:rPr lang="en-US" sz="3200">
                <a:solidFill>
                  <a:srgbClr val="432818"/>
                </a:solidFill>
                <a:latin typeface="Mont Bold"/>
                <a:ea typeface="Mont Bold"/>
                <a:cs typeface="Mont Bold"/>
                <a:sym typeface="Mont Bold"/>
              </a:rPr>
              <a:t>Customer Behavior: Highlighted the highest-spending customers and popular music genres by country.</a:t>
            </a:r>
          </a:p>
          <a:p>
            <a:pPr marL="690881" lvl="1" indent="-345440" algn="l">
              <a:lnSpc>
                <a:spcPts val="4480"/>
              </a:lnSpc>
              <a:buFont typeface="Arial"/>
              <a:buChar char="•"/>
            </a:pPr>
            <a:r>
              <a:rPr lang="en-US" sz="3200">
                <a:solidFill>
                  <a:srgbClr val="432818"/>
                </a:solidFill>
                <a:latin typeface="Mont Bold"/>
                <a:ea typeface="Mont Bold"/>
                <a:cs typeface="Mont Bold"/>
                <a:sym typeface="Mont Bold"/>
              </a:rPr>
              <a:t>Artist &amp; Track Analysis: Found the most prolific rock bands and longest tracks, offering insights into content trends.</a:t>
            </a:r>
          </a:p>
          <a:p>
            <a:pPr algn="l">
              <a:lnSpc>
                <a:spcPts val="4480"/>
              </a:lnSpc>
            </a:pPr>
            <a:endParaRPr lang="en-US" sz="3200">
              <a:solidFill>
                <a:srgbClr val="432818"/>
              </a:solidFill>
              <a:latin typeface="Mont Bold"/>
              <a:ea typeface="Mont Bold"/>
              <a:cs typeface="Mont Bold"/>
              <a:sym typeface="Mont Bold"/>
            </a:endParaRPr>
          </a:p>
        </p:txBody>
      </p:sp>
    </p:spTree>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sp>
        <p:nvSpPr>
          <p:cNvPr id="3" name="Freeform 3"/>
          <p:cNvSpPr/>
          <p:nvPr/>
        </p:nvSpPr>
        <p:spPr>
          <a:xfrm rot="-429627" flipH="1">
            <a:off x="3092691" y="-15786"/>
            <a:ext cx="18224024" cy="8581858"/>
          </a:xfrm>
          <a:custGeom>
            <a:avLst/>
            <a:gdLst/>
            <a:ahLst/>
            <a:cxnLst/>
            <a:rect l="l" t="t" r="r" b="b"/>
            <a:pathLst>
              <a:path w="18224024" h="8581858">
                <a:moveTo>
                  <a:pt x="18224023" y="0"/>
                </a:moveTo>
                <a:lnTo>
                  <a:pt x="0" y="0"/>
                </a:lnTo>
                <a:lnTo>
                  <a:pt x="0" y="8581859"/>
                </a:lnTo>
                <a:lnTo>
                  <a:pt x="18224023" y="8581859"/>
                </a:lnTo>
                <a:lnTo>
                  <a:pt x="18224023"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141859" flipH="1">
            <a:off x="2443085" y="2401245"/>
            <a:ext cx="16820908" cy="7921119"/>
          </a:xfrm>
          <a:custGeom>
            <a:avLst/>
            <a:gdLst/>
            <a:ahLst/>
            <a:cxnLst/>
            <a:rect l="l" t="t" r="r" b="b"/>
            <a:pathLst>
              <a:path w="16820908" h="7921119">
                <a:moveTo>
                  <a:pt x="16820908" y="0"/>
                </a:moveTo>
                <a:lnTo>
                  <a:pt x="0" y="0"/>
                </a:lnTo>
                <a:lnTo>
                  <a:pt x="0" y="7921119"/>
                </a:lnTo>
                <a:lnTo>
                  <a:pt x="16820908" y="7921119"/>
                </a:lnTo>
                <a:lnTo>
                  <a:pt x="16820908"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268610" y="360453"/>
            <a:ext cx="17653185" cy="9536464"/>
            <a:chOff x="0" y="0"/>
            <a:chExt cx="23537581" cy="12715286"/>
          </a:xfrm>
        </p:grpSpPr>
        <p:grpSp>
          <p:nvGrpSpPr>
            <p:cNvPr id="6" name="Group 6"/>
            <p:cNvGrpSpPr/>
            <p:nvPr/>
          </p:nvGrpSpPr>
          <p:grpSpPr>
            <a:xfrm>
              <a:off x="0" y="0"/>
              <a:ext cx="330085" cy="12715286"/>
              <a:chOff x="0" y="0"/>
              <a:chExt cx="65202" cy="2511661"/>
            </a:xfrm>
          </p:grpSpPr>
          <p:sp>
            <p:nvSpPr>
              <p:cNvPr id="7" name="Freeform 7"/>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8" name="TextBox 8"/>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rot="5400000">
              <a:off x="11603748" y="-11603748"/>
              <a:ext cx="330085" cy="23537581"/>
              <a:chOff x="0" y="0"/>
              <a:chExt cx="65202" cy="4649399"/>
            </a:xfrm>
          </p:grpSpPr>
          <p:sp>
            <p:nvSpPr>
              <p:cNvPr id="10" name="Freeform 10"/>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11" name="TextBox 11"/>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23207495" y="0"/>
              <a:ext cx="330085" cy="12715286"/>
              <a:chOff x="0" y="0"/>
              <a:chExt cx="65202" cy="2511661"/>
            </a:xfrm>
          </p:grpSpPr>
          <p:sp>
            <p:nvSpPr>
              <p:cNvPr id="13" name="Freeform 13"/>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14" name="TextBox 14"/>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15" name="Group 15"/>
            <p:cNvGrpSpPr/>
            <p:nvPr/>
          </p:nvGrpSpPr>
          <p:grpSpPr>
            <a:xfrm rot="5400000">
              <a:off x="11603748" y="781453"/>
              <a:ext cx="330085" cy="23537581"/>
              <a:chOff x="0" y="0"/>
              <a:chExt cx="65202" cy="4649399"/>
            </a:xfrm>
          </p:grpSpPr>
          <p:sp>
            <p:nvSpPr>
              <p:cNvPr id="16" name="Freeform 16"/>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17" name="TextBox 17"/>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sp>
        <p:nvSpPr>
          <p:cNvPr id="21" name="Freeform 21"/>
          <p:cNvSpPr/>
          <p:nvPr/>
        </p:nvSpPr>
        <p:spPr>
          <a:xfrm>
            <a:off x="2014478" y="3066055"/>
            <a:ext cx="3348337" cy="5797986"/>
          </a:xfrm>
          <a:custGeom>
            <a:avLst/>
            <a:gdLst/>
            <a:ahLst/>
            <a:cxnLst/>
            <a:rect l="l" t="t" r="r" b="b"/>
            <a:pathLst>
              <a:path w="3348337" h="5797986">
                <a:moveTo>
                  <a:pt x="0" y="0"/>
                </a:moveTo>
                <a:lnTo>
                  <a:pt x="3348337" y="0"/>
                </a:lnTo>
                <a:lnTo>
                  <a:pt x="3348337" y="5797986"/>
                </a:lnTo>
                <a:lnTo>
                  <a:pt x="0" y="5797986"/>
                </a:lnTo>
                <a:lnTo>
                  <a:pt x="0" y="0"/>
                </a:lnTo>
                <a:close/>
              </a:path>
            </a:pathLst>
          </a:custGeom>
          <a:blipFill>
            <a:blip r:embed="rId5"/>
            <a:stretch>
              <a:fillRect/>
            </a:stretch>
          </a:blipFill>
        </p:spPr>
      </p:sp>
      <p:sp>
        <p:nvSpPr>
          <p:cNvPr id="22" name="Freeform 22"/>
          <p:cNvSpPr/>
          <p:nvPr/>
        </p:nvSpPr>
        <p:spPr>
          <a:xfrm>
            <a:off x="1084742" y="829603"/>
            <a:ext cx="5207809" cy="8715998"/>
          </a:xfrm>
          <a:custGeom>
            <a:avLst/>
            <a:gdLst/>
            <a:ahLst/>
            <a:cxnLst/>
            <a:rect l="l" t="t" r="r" b="b"/>
            <a:pathLst>
              <a:path w="5207809" h="8715998">
                <a:moveTo>
                  <a:pt x="0" y="0"/>
                </a:moveTo>
                <a:lnTo>
                  <a:pt x="5207809" y="0"/>
                </a:lnTo>
                <a:lnTo>
                  <a:pt x="5207809" y="8715998"/>
                </a:lnTo>
                <a:lnTo>
                  <a:pt x="0" y="8715998"/>
                </a:lnTo>
                <a:lnTo>
                  <a:pt x="0" y="0"/>
                </a:lnTo>
                <a:close/>
              </a:path>
            </a:pathLst>
          </a:custGeom>
          <a:blipFill>
            <a:blip r:embed="rId6"/>
            <a:stretch>
              <a:fillRect/>
            </a:stretch>
          </a:blipFill>
        </p:spPr>
      </p:sp>
      <p:sp>
        <p:nvSpPr>
          <p:cNvPr id="23" name="Freeform 23"/>
          <p:cNvSpPr/>
          <p:nvPr/>
        </p:nvSpPr>
        <p:spPr>
          <a:xfrm>
            <a:off x="15893839" y="3694871"/>
            <a:ext cx="1225820" cy="1314752"/>
          </a:xfrm>
          <a:custGeom>
            <a:avLst/>
            <a:gdLst/>
            <a:ahLst/>
            <a:cxnLst/>
            <a:rect l="l" t="t" r="r" b="b"/>
            <a:pathLst>
              <a:path w="1225820" h="1314752">
                <a:moveTo>
                  <a:pt x="0" y="0"/>
                </a:moveTo>
                <a:lnTo>
                  <a:pt x="1225820" y="0"/>
                </a:lnTo>
                <a:lnTo>
                  <a:pt x="1225820" y="1314752"/>
                </a:lnTo>
                <a:lnTo>
                  <a:pt x="0" y="1314752"/>
                </a:lnTo>
                <a:lnTo>
                  <a:pt x="0" y="0"/>
                </a:lnTo>
                <a:close/>
              </a:path>
            </a:pathLst>
          </a:custGeom>
          <a:blipFill>
            <a:blip r:embed="rId7"/>
            <a:stretch>
              <a:fillRect/>
            </a:stretch>
          </a:blipFill>
        </p:spPr>
      </p:sp>
      <p:sp>
        <p:nvSpPr>
          <p:cNvPr id="24" name="Freeform 24"/>
          <p:cNvSpPr/>
          <p:nvPr/>
        </p:nvSpPr>
        <p:spPr>
          <a:xfrm flipH="1">
            <a:off x="14441493" y="5599493"/>
            <a:ext cx="487408" cy="1203988"/>
          </a:xfrm>
          <a:custGeom>
            <a:avLst/>
            <a:gdLst/>
            <a:ahLst/>
            <a:cxnLst/>
            <a:rect l="l" t="t" r="r" b="b"/>
            <a:pathLst>
              <a:path w="487408" h="1203988">
                <a:moveTo>
                  <a:pt x="487408" y="0"/>
                </a:moveTo>
                <a:lnTo>
                  <a:pt x="0" y="0"/>
                </a:lnTo>
                <a:lnTo>
                  <a:pt x="0" y="1203988"/>
                </a:lnTo>
                <a:lnTo>
                  <a:pt x="487408" y="1203988"/>
                </a:lnTo>
                <a:lnTo>
                  <a:pt x="487408" y="0"/>
                </a:lnTo>
                <a:close/>
              </a:path>
            </a:pathLst>
          </a:custGeom>
          <a:blipFill>
            <a:blip r:embed="rId8"/>
            <a:stretch>
              <a:fillRect/>
            </a:stretch>
          </a:blipFill>
        </p:spPr>
      </p:sp>
      <p:sp>
        <p:nvSpPr>
          <p:cNvPr id="25" name="Freeform 25"/>
          <p:cNvSpPr/>
          <p:nvPr/>
        </p:nvSpPr>
        <p:spPr>
          <a:xfrm>
            <a:off x="5947483" y="4834136"/>
            <a:ext cx="542872" cy="1365896"/>
          </a:xfrm>
          <a:custGeom>
            <a:avLst/>
            <a:gdLst/>
            <a:ahLst/>
            <a:cxnLst/>
            <a:rect l="l" t="t" r="r" b="b"/>
            <a:pathLst>
              <a:path w="542872" h="1365896">
                <a:moveTo>
                  <a:pt x="0" y="0"/>
                </a:moveTo>
                <a:lnTo>
                  <a:pt x="542872" y="0"/>
                </a:lnTo>
                <a:lnTo>
                  <a:pt x="542872" y="1365896"/>
                </a:lnTo>
                <a:lnTo>
                  <a:pt x="0" y="1365896"/>
                </a:lnTo>
                <a:lnTo>
                  <a:pt x="0" y="0"/>
                </a:lnTo>
                <a:close/>
              </a:path>
            </a:pathLst>
          </a:custGeom>
          <a:blipFill>
            <a:blip r:embed="rId9"/>
            <a:stretch>
              <a:fillRect/>
            </a:stretch>
          </a:blipFill>
        </p:spPr>
      </p:sp>
      <p:sp>
        <p:nvSpPr>
          <p:cNvPr id="26" name="TextBox 26"/>
          <p:cNvSpPr txBox="1"/>
          <p:nvPr/>
        </p:nvSpPr>
        <p:spPr>
          <a:xfrm rot="2316205">
            <a:off x="5994491" y="4065359"/>
            <a:ext cx="7732160" cy="1915287"/>
          </a:xfrm>
          <a:prstGeom prst="rect">
            <a:avLst/>
          </a:prstGeom>
        </p:spPr>
        <p:txBody>
          <a:bodyPr lIns="0" tIns="0" rIns="0" bIns="0" rtlCol="0" anchor="t">
            <a:spAutoFit/>
          </a:bodyPr>
          <a:lstStyle/>
          <a:p>
            <a:pPr algn="l">
              <a:lnSpc>
                <a:spcPts val="11899"/>
              </a:lnSpc>
            </a:pPr>
            <a:r>
              <a:rPr lang="en-US" sz="8499">
                <a:solidFill>
                  <a:srgbClr val="432818"/>
                </a:solidFill>
                <a:latin typeface="Sergio Trendy"/>
                <a:ea typeface="Sergio Trendy"/>
                <a:cs typeface="Sergio Trendy"/>
                <a:sym typeface="Sergio Trendy"/>
              </a:rPr>
              <a:t>THANK YOU!</a:t>
            </a:r>
          </a:p>
        </p:txBody>
      </p:sp>
      <p:sp>
        <p:nvSpPr>
          <p:cNvPr id="28" name="Freeform 27">
            <a:extLst>
              <a:ext uri="{FF2B5EF4-FFF2-40B4-BE49-F238E27FC236}">
                <a16:creationId xmlns:a16="http://schemas.microsoft.com/office/drawing/2014/main" id="{37DF9FA7-96D1-4304-AFC7-ADE48214B47A}"/>
              </a:ext>
            </a:extLst>
          </p:cNvPr>
          <p:cNvSpPr/>
          <p:nvPr/>
        </p:nvSpPr>
        <p:spPr>
          <a:xfrm rot="912256">
            <a:off x="14564473" y="1485900"/>
            <a:ext cx="1012316" cy="1345270"/>
          </a:xfrm>
          <a:custGeom>
            <a:avLst/>
            <a:gdLst/>
            <a:ahLst/>
            <a:cxnLst/>
            <a:rect l="l" t="t" r="r" b="b"/>
            <a:pathLst>
              <a:path w="1012316" h="1345270">
                <a:moveTo>
                  <a:pt x="0" y="0"/>
                </a:moveTo>
                <a:lnTo>
                  <a:pt x="1012316" y="0"/>
                </a:lnTo>
                <a:lnTo>
                  <a:pt x="1012316" y="1345270"/>
                </a:lnTo>
                <a:lnTo>
                  <a:pt x="0" y="1345270"/>
                </a:lnTo>
                <a:lnTo>
                  <a:pt x="0" y="0"/>
                </a:lnTo>
                <a:close/>
              </a:path>
            </a:pathLst>
          </a:custGeom>
          <a:blipFill>
            <a:blip r:embed="rId10"/>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68610" y="360453"/>
            <a:ext cx="17653185" cy="9536464"/>
            <a:chOff x="0" y="0"/>
            <a:chExt cx="23537581" cy="12715286"/>
          </a:xfrm>
        </p:grpSpPr>
        <p:grpSp>
          <p:nvGrpSpPr>
            <p:cNvPr id="4" name="Group 4"/>
            <p:cNvGrpSpPr/>
            <p:nvPr/>
          </p:nvGrpSpPr>
          <p:grpSpPr>
            <a:xfrm>
              <a:off x="0" y="0"/>
              <a:ext cx="330085" cy="12715286"/>
              <a:chOff x="0" y="0"/>
              <a:chExt cx="65202" cy="2511661"/>
            </a:xfrm>
          </p:grpSpPr>
          <p:sp>
            <p:nvSpPr>
              <p:cNvPr id="5" name="Freeform 5"/>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6" name="TextBox 6"/>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5400000">
              <a:off x="11603748" y="-11603748"/>
              <a:ext cx="330085" cy="23537581"/>
              <a:chOff x="0" y="0"/>
              <a:chExt cx="65202" cy="4649399"/>
            </a:xfrm>
          </p:grpSpPr>
          <p:sp>
            <p:nvSpPr>
              <p:cNvPr id="8" name="Freeform 8"/>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9" name="TextBox 9"/>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23207495" y="0"/>
              <a:ext cx="330085" cy="12715286"/>
              <a:chOff x="0" y="0"/>
              <a:chExt cx="65202" cy="2511661"/>
            </a:xfrm>
          </p:grpSpPr>
          <p:sp>
            <p:nvSpPr>
              <p:cNvPr id="11" name="Freeform 11"/>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12" name="TextBox 12"/>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rot="5400000">
              <a:off x="11603748" y="781453"/>
              <a:ext cx="330085" cy="23537581"/>
              <a:chOff x="0" y="0"/>
              <a:chExt cx="65202" cy="4649399"/>
            </a:xfrm>
          </p:grpSpPr>
          <p:sp>
            <p:nvSpPr>
              <p:cNvPr id="14" name="Freeform 14"/>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15" name="TextBox 15"/>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6" name="Group 16"/>
          <p:cNvGrpSpPr/>
          <p:nvPr/>
        </p:nvGrpSpPr>
        <p:grpSpPr>
          <a:xfrm>
            <a:off x="395312" y="1314131"/>
            <a:ext cx="10772738" cy="1402780"/>
            <a:chOff x="0" y="0"/>
            <a:chExt cx="2837264" cy="369457"/>
          </a:xfrm>
        </p:grpSpPr>
        <p:sp>
          <p:nvSpPr>
            <p:cNvPr id="17" name="Freeform 17"/>
            <p:cNvSpPr/>
            <p:nvPr/>
          </p:nvSpPr>
          <p:spPr>
            <a:xfrm>
              <a:off x="0" y="0"/>
              <a:ext cx="2837264" cy="369457"/>
            </a:xfrm>
            <a:custGeom>
              <a:avLst/>
              <a:gdLst/>
              <a:ahLst/>
              <a:cxnLst/>
              <a:rect l="l" t="t" r="r" b="b"/>
              <a:pathLst>
                <a:path w="2837264" h="369457">
                  <a:moveTo>
                    <a:pt x="7905" y="0"/>
                  </a:moveTo>
                  <a:lnTo>
                    <a:pt x="2829359" y="0"/>
                  </a:lnTo>
                  <a:cubicBezTo>
                    <a:pt x="2831456" y="0"/>
                    <a:pt x="2833466" y="833"/>
                    <a:pt x="2834949" y="2315"/>
                  </a:cubicBezTo>
                  <a:cubicBezTo>
                    <a:pt x="2836431" y="3798"/>
                    <a:pt x="2837264" y="5809"/>
                    <a:pt x="2837264" y="7905"/>
                  </a:cubicBezTo>
                  <a:lnTo>
                    <a:pt x="2837264" y="361551"/>
                  </a:lnTo>
                  <a:cubicBezTo>
                    <a:pt x="2837264" y="363648"/>
                    <a:pt x="2836431" y="365659"/>
                    <a:pt x="2834949" y="367141"/>
                  </a:cubicBezTo>
                  <a:cubicBezTo>
                    <a:pt x="2833466" y="368624"/>
                    <a:pt x="2831456" y="369457"/>
                    <a:pt x="2829359" y="369457"/>
                  </a:cubicBezTo>
                  <a:lnTo>
                    <a:pt x="7905" y="369457"/>
                  </a:lnTo>
                  <a:cubicBezTo>
                    <a:pt x="5809" y="369457"/>
                    <a:pt x="3798" y="368624"/>
                    <a:pt x="2315" y="367141"/>
                  </a:cubicBezTo>
                  <a:cubicBezTo>
                    <a:pt x="833" y="365659"/>
                    <a:pt x="0" y="363648"/>
                    <a:pt x="0" y="361551"/>
                  </a:cubicBezTo>
                  <a:lnTo>
                    <a:pt x="0" y="7905"/>
                  </a:lnTo>
                  <a:cubicBezTo>
                    <a:pt x="0" y="5809"/>
                    <a:pt x="833" y="3798"/>
                    <a:pt x="2315" y="2315"/>
                  </a:cubicBezTo>
                  <a:cubicBezTo>
                    <a:pt x="3798" y="833"/>
                    <a:pt x="5809" y="0"/>
                    <a:pt x="7905" y="0"/>
                  </a:cubicBezTo>
                  <a:close/>
                </a:path>
              </a:pathLst>
            </a:custGeom>
            <a:solidFill>
              <a:srgbClr val="432818"/>
            </a:solidFill>
          </p:spPr>
        </p:sp>
        <p:sp>
          <p:nvSpPr>
            <p:cNvPr id="18" name="TextBox 18"/>
            <p:cNvSpPr txBox="1"/>
            <p:nvPr/>
          </p:nvSpPr>
          <p:spPr>
            <a:xfrm>
              <a:off x="0" y="-19050"/>
              <a:ext cx="2837264" cy="388507"/>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9826640" y="2015521"/>
            <a:ext cx="7092438" cy="6971275"/>
          </a:xfrm>
          <a:custGeom>
            <a:avLst/>
            <a:gdLst/>
            <a:ahLst/>
            <a:cxnLst/>
            <a:rect l="l" t="t" r="r" b="b"/>
            <a:pathLst>
              <a:path w="7092438" h="6971275">
                <a:moveTo>
                  <a:pt x="0" y="0"/>
                </a:moveTo>
                <a:lnTo>
                  <a:pt x="7092438" y="0"/>
                </a:lnTo>
                <a:lnTo>
                  <a:pt x="7092438" y="6971276"/>
                </a:lnTo>
                <a:lnTo>
                  <a:pt x="0" y="6971276"/>
                </a:lnTo>
                <a:lnTo>
                  <a:pt x="0" y="0"/>
                </a:lnTo>
                <a:close/>
              </a:path>
            </a:pathLst>
          </a:custGeom>
          <a:blipFill>
            <a:blip r:embed="rId3"/>
            <a:stretch>
              <a:fillRect/>
            </a:stretch>
          </a:blipFill>
        </p:spPr>
      </p:sp>
      <p:sp>
        <p:nvSpPr>
          <p:cNvPr id="20" name="TextBox 20"/>
          <p:cNvSpPr txBox="1"/>
          <p:nvPr/>
        </p:nvSpPr>
        <p:spPr>
          <a:xfrm>
            <a:off x="892050" y="1438818"/>
            <a:ext cx="9803966" cy="1035050"/>
          </a:xfrm>
          <a:prstGeom prst="rect">
            <a:avLst/>
          </a:prstGeom>
        </p:spPr>
        <p:txBody>
          <a:bodyPr lIns="0" tIns="0" rIns="0" bIns="0" rtlCol="0" anchor="t">
            <a:spAutoFit/>
          </a:bodyPr>
          <a:lstStyle/>
          <a:p>
            <a:pPr algn="l">
              <a:lnSpc>
                <a:spcPts val="9100"/>
              </a:lnSpc>
            </a:pPr>
            <a:r>
              <a:rPr lang="en-US" sz="6500">
                <a:solidFill>
                  <a:srgbClr val="FFFFFF"/>
                </a:solidFill>
                <a:latin typeface="Sergio Trendy"/>
                <a:ea typeface="Sergio Trendy"/>
                <a:cs typeface="Sergio Trendy"/>
                <a:sym typeface="Sergio Trendy"/>
              </a:rPr>
              <a:t>OBJECTIVE:</a:t>
            </a:r>
          </a:p>
        </p:txBody>
      </p:sp>
      <p:sp>
        <p:nvSpPr>
          <p:cNvPr id="21" name="TextBox 21"/>
          <p:cNvSpPr txBox="1"/>
          <p:nvPr/>
        </p:nvSpPr>
        <p:spPr>
          <a:xfrm>
            <a:off x="966740" y="3183207"/>
            <a:ext cx="8859900" cy="3197225"/>
          </a:xfrm>
          <a:prstGeom prst="rect">
            <a:avLst/>
          </a:prstGeom>
        </p:spPr>
        <p:txBody>
          <a:bodyPr lIns="0" tIns="0" rIns="0" bIns="0" rtlCol="0" anchor="t">
            <a:spAutoFit/>
          </a:bodyPr>
          <a:lstStyle/>
          <a:p>
            <a:pPr algn="l">
              <a:lnSpc>
                <a:spcPts val="4900"/>
              </a:lnSpc>
            </a:pPr>
            <a:r>
              <a:rPr lang="en-US" sz="3500">
                <a:solidFill>
                  <a:srgbClr val="432818"/>
                </a:solidFill>
                <a:latin typeface="Mont Bold"/>
                <a:ea typeface="Mont Bold"/>
                <a:cs typeface="Mont Bold"/>
                <a:sym typeface="Mont Bold"/>
              </a:rPr>
              <a:t>Analyze a music records database, uncovering insights into customer behavior, genre popularity, top artists, and overall sales to support data-driven business decisions.</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317407" y="375268"/>
            <a:ext cx="17653185" cy="9536464"/>
            <a:chOff x="0" y="0"/>
            <a:chExt cx="23537581" cy="12715286"/>
          </a:xfrm>
        </p:grpSpPr>
        <p:grpSp>
          <p:nvGrpSpPr>
            <p:cNvPr id="4" name="Group 4"/>
            <p:cNvGrpSpPr/>
            <p:nvPr/>
          </p:nvGrpSpPr>
          <p:grpSpPr>
            <a:xfrm>
              <a:off x="0" y="0"/>
              <a:ext cx="330085" cy="12715286"/>
              <a:chOff x="0" y="0"/>
              <a:chExt cx="65202" cy="2511661"/>
            </a:xfrm>
          </p:grpSpPr>
          <p:sp>
            <p:nvSpPr>
              <p:cNvPr id="5" name="Freeform 5"/>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6" name="TextBox 6"/>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5400000">
              <a:off x="11603748" y="-11603748"/>
              <a:ext cx="330085" cy="23537581"/>
              <a:chOff x="0" y="0"/>
              <a:chExt cx="65202" cy="4649399"/>
            </a:xfrm>
          </p:grpSpPr>
          <p:sp>
            <p:nvSpPr>
              <p:cNvPr id="8" name="Freeform 8"/>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9" name="TextBox 9"/>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23207495" y="0"/>
              <a:ext cx="330085" cy="12715286"/>
              <a:chOff x="0" y="0"/>
              <a:chExt cx="65202" cy="2511661"/>
            </a:xfrm>
          </p:grpSpPr>
          <p:sp>
            <p:nvSpPr>
              <p:cNvPr id="11" name="Freeform 11"/>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12" name="TextBox 12"/>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rot="5400000">
              <a:off x="11603748" y="781453"/>
              <a:ext cx="330085" cy="23537581"/>
              <a:chOff x="0" y="0"/>
              <a:chExt cx="65202" cy="4649399"/>
            </a:xfrm>
          </p:grpSpPr>
          <p:sp>
            <p:nvSpPr>
              <p:cNvPr id="14" name="Freeform 14"/>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15" name="TextBox 15"/>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6" name="Group 16"/>
          <p:cNvGrpSpPr/>
          <p:nvPr/>
        </p:nvGrpSpPr>
        <p:grpSpPr>
          <a:xfrm>
            <a:off x="1266757" y="1192826"/>
            <a:ext cx="4430053" cy="1855667"/>
            <a:chOff x="0" y="0"/>
            <a:chExt cx="1166763" cy="488735"/>
          </a:xfrm>
        </p:grpSpPr>
        <p:sp>
          <p:nvSpPr>
            <p:cNvPr id="17" name="Freeform 17"/>
            <p:cNvSpPr/>
            <p:nvPr/>
          </p:nvSpPr>
          <p:spPr>
            <a:xfrm>
              <a:off x="0" y="0"/>
              <a:ext cx="1166763" cy="488735"/>
            </a:xfrm>
            <a:custGeom>
              <a:avLst/>
              <a:gdLst/>
              <a:ahLst/>
              <a:cxnLst/>
              <a:rect l="l" t="t" r="r" b="b"/>
              <a:pathLst>
                <a:path w="1166763" h="488735">
                  <a:moveTo>
                    <a:pt x="19223" y="0"/>
                  </a:moveTo>
                  <a:lnTo>
                    <a:pt x="1147540" y="0"/>
                  </a:lnTo>
                  <a:cubicBezTo>
                    <a:pt x="1152638" y="0"/>
                    <a:pt x="1157528" y="2025"/>
                    <a:pt x="1161133" y="5630"/>
                  </a:cubicBezTo>
                  <a:cubicBezTo>
                    <a:pt x="1164738" y="9236"/>
                    <a:pt x="1166763" y="14125"/>
                    <a:pt x="1166763" y="19223"/>
                  </a:cubicBezTo>
                  <a:lnTo>
                    <a:pt x="1166763" y="469512"/>
                  </a:lnTo>
                  <a:cubicBezTo>
                    <a:pt x="1166763" y="480129"/>
                    <a:pt x="1158156" y="488735"/>
                    <a:pt x="1147540" y="488735"/>
                  </a:cubicBezTo>
                  <a:lnTo>
                    <a:pt x="19223" y="488735"/>
                  </a:lnTo>
                  <a:cubicBezTo>
                    <a:pt x="14125" y="488735"/>
                    <a:pt x="9236" y="486710"/>
                    <a:pt x="5630" y="483105"/>
                  </a:cubicBezTo>
                  <a:cubicBezTo>
                    <a:pt x="2025" y="479500"/>
                    <a:pt x="0" y="474610"/>
                    <a:pt x="0" y="469512"/>
                  </a:cubicBezTo>
                  <a:lnTo>
                    <a:pt x="0" y="19223"/>
                  </a:lnTo>
                  <a:cubicBezTo>
                    <a:pt x="0" y="8607"/>
                    <a:pt x="8607" y="0"/>
                    <a:pt x="19223" y="0"/>
                  </a:cubicBezTo>
                  <a:close/>
                </a:path>
              </a:pathLst>
            </a:custGeom>
            <a:solidFill>
              <a:srgbClr val="432818"/>
            </a:solidFill>
          </p:spPr>
        </p:sp>
        <p:sp>
          <p:nvSpPr>
            <p:cNvPr id="18" name="TextBox 18"/>
            <p:cNvSpPr txBox="1"/>
            <p:nvPr/>
          </p:nvSpPr>
          <p:spPr>
            <a:xfrm>
              <a:off x="0" y="-19050"/>
              <a:ext cx="1166763" cy="507785"/>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6617723" y="702701"/>
            <a:ext cx="10846436" cy="8881598"/>
          </a:xfrm>
          <a:custGeom>
            <a:avLst/>
            <a:gdLst/>
            <a:ahLst/>
            <a:cxnLst/>
            <a:rect l="l" t="t" r="r" b="b"/>
            <a:pathLst>
              <a:path w="10846436" h="8881598">
                <a:moveTo>
                  <a:pt x="0" y="0"/>
                </a:moveTo>
                <a:lnTo>
                  <a:pt x="10846436" y="0"/>
                </a:lnTo>
                <a:lnTo>
                  <a:pt x="10846436" y="8881598"/>
                </a:lnTo>
                <a:lnTo>
                  <a:pt x="0" y="8881598"/>
                </a:lnTo>
                <a:lnTo>
                  <a:pt x="0" y="0"/>
                </a:lnTo>
                <a:close/>
              </a:path>
            </a:pathLst>
          </a:custGeom>
          <a:blipFill>
            <a:blip r:embed="rId3"/>
            <a:stretch>
              <a:fillRect l="-355" r="-1004" b="-73"/>
            </a:stretch>
          </a:blipFill>
        </p:spPr>
      </p:sp>
      <p:sp>
        <p:nvSpPr>
          <p:cNvPr id="20" name="Freeform 20"/>
          <p:cNvSpPr/>
          <p:nvPr/>
        </p:nvSpPr>
        <p:spPr>
          <a:xfrm>
            <a:off x="1028700" y="3722297"/>
            <a:ext cx="5095449" cy="5254073"/>
          </a:xfrm>
          <a:custGeom>
            <a:avLst/>
            <a:gdLst/>
            <a:ahLst/>
            <a:cxnLst/>
            <a:rect l="l" t="t" r="r" b="b"/>
            <a:pathLst>
              <a:path w="5095449" h="5254073">
                <a:moveTo>
                  <a:pt x="0" y="0"/>
                </a:moveTo>
                <a:lnTo>
                  <a:pt x="5095449" y="0"/>
                </a:lnTo>
                <a:lnTo>
                  <a:pt x="5095449" y="5254073"/>
                </a:lnTo>
                <a:lnTo>
                  <a:pt x="0" y="5254073"/>
                </a:lnTo>
                <a:lnTo>
                  <a:pt x="0" y="0"/>
                </a:lnTo>
                <a:close/>
              </a:path>
            </a:pathLst>
          </a:custGeom>
          <a:blipFill>
            <a:blip r:embed="rId4"/>
            <a:stretch>
              <a:fillRect/>
            </a:stretch>
          </a:blipFill>
        </p:spPr>
      </p:sp>
      <p:sp>
        <p:nvSpPr>
          <p:cNvPr id="21" name="TextBox 21"/>
          <p:cNvSpPr txBox="1"/>
          <p:nvPr/>
        </p:nvSpPr>
        <p:spPr>
          <a:xfrm>
            <a:off x="1504815" y="1283739"/>
            <a:ext cx="3953939" cy="1645266"/>
          </a:xfrm>
          <a:prstGeom prst="rect">
            <a:avLst/>
          </a:prstGeom>
        </p:spPr>
        <p:txBody>
          <a:bodyPr lIns="0" tIns="0" rIns="0" bIns="0" rtlCol="0" anchor="t">
            <a:spAutoFit/>
          </a:bodyPr>
          <a:lstStyle/>
          <a:p>
            <a:pPr algn="ctr">
              <a:lnSpc>
                <a:spcPts val="6880"/>
              </a:lnSpc>
            </a:pPr>
            <a:r>
              <a:rPr lang="en-US" sz="4914">
                <a:solidFill>
                  <a:srgbClr val="FFFFFF"/>
                </a:solidFill>
                <a:latin typeface="Sergio Trendy"/>
                <a:ea typeface="Sergio Trendy"/>
                <a:cs typeface="Sergio Trendy"/>
                <a:sym typeface="Sergio Trendy"/>
              </a:rPr>
              <a:t>DATABASE SCHEMA</a:t>
            </a:r>
          </a:p>
        </p:txBody>
      </p:sp>
    </p:spTree>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68610" y="360453"/>
            <a:ext cx="17653185" cy="9536464"/>
            <a:chOff x="0" y="0"/>
            <a:chExt cx="23537581" cy="12715286"/>
          </a:xfrm>
        </p:grpSpPr>
        <p:grpSp>
          <p:nvGrpSpPr>
            <p:cNvPr id="4" name="Group 4"/>
            <p:cNvGrpSpPr/>
            <p:nvPr/>
          </p:nvGrpSpPr>
          <p:grpSpPr>
            <a:xfrm>
              <a:off x="0" y="0"/>
              <a:ext cx="330085" cy="12715286"/>
              <a:chOff x="0" y="0"/>
              <a:chExt cx="65202" cy="2511661"/>
            </a:xfrm>
          </p:grpSpPr>
          <p:sp>
            <p:nvSpPr>
              <p:cNvPr id="5" name="Freeform 5"/>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6" name="TextBox 6"/>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5400000">
              <a:off x="11603748" y="-11603748"/>
              <a:ext cx="330085" cy="23537581"/>
              <a:chOff x="0" y="0"/>
              <a:chExt cx="65202" cy="4649399"/>
            </a:xfrm>
          </p:grpSpPr>
          <p:sp>
            <p:nvSpPr>
              <p:cNvPr id="8" name="Freeform 8"/>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9" name="TextBox 9"/>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23207495" y="0"/>
              <a:ext cx="330085" cy="12715286"/>
              <a:chOff x="0" y="0"/>
              <a:chExt cx="65202" cy="2511661"/>
            </a:xfrm>
          </p:grpSpPr>
          <p:sp>
            <p:nvSpPr>
              <p:cNvPr id="11" name="Freeform 11"/>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12" name="TextBox 12"/>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rot="5400000">
              <a:off x="11603748" y="781453"/>
              <a:ext cx="330085" cy="23537581"/>
              <a:chOff x="0" y="0"/>
              <a:chExt cx="65202" cy="4649399"/>
            </a:xfrm>
          </p:grpSpPr>
          <p:sp>
            <p:nvSpPr>
              <p:cNvPr id="14" name="Freeform 14"/>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15" name="TextBox 15"/>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6" name="Group 16"/>
          <p:cNvGrpSpPr/>
          <p:nvPr/>
        </p:nvGrpSpPr>
        <p:grpSpPr>
          <a:xfrm>
            <a:off x="746024" y="928346"/>
            <a:ext cx="16698358" cy="1402780"/>
            <a:chOff x="0" y="0"/>
            <a:chExt cx="4397921" cy="369457"/>
          </a:xfrm>
        </p:grpSpPr>
        <p:sp>
          <p:nvSpPr>
            <p:cNvPr id="17" name="Freeform 17"/>
            <p:cNvSpPr/>
            <p:nvPr/>
          </p:nvSpPr>
          <p:spPr>
            <a:xfrm>
              <a:off x="0" y="0"/>
              <a:ext cx="4397921" cy="369457"/>
            </a:xfrm>
            <a:custGeom>
              <a:avLst/>
              <a:gdLst/>
              <a:ahLst/>
              <a:cxnLst/>
              <a:rect l="l" t="t" r="r" b="b"/>
              <a:pathLst>
                <a:path w="4397921" h="369457">
                  <a:moveTo>
                    <a:pt x="5100" y="0"/>
                  </a:moveTo>
                  <a:lnTo>
                    <a:pt x="4392821" y="0"/>
                  </a:lnTo>
                  <a:cubicBezTo>
                    <a:pt x="4394174" y="0"/>
                    <a:pt x="4395471" y="537"/>
                    <a:pt x="4396428" y="1494"/>
                  </a:cubicBezTo>
                  <a:cubicBezTo>
                    <a:pt x="4397384" y="2450"/>
                    <a:pt x="4397921" y="3747"/>
                    <a:pt x="4397921" y="5100"/>
                  </a:cubicBezTo>
                  <a:lnTo>
                    <a:pt x="4397921" y="364357"/>
                  </a:lnTo>
                  <a:cubicBezTo>
                    <a:pt x="4397921" y="365709"/>
                    <a:pt x="4397384" y="367006"/>
                    <a:pt x="4396428" y="367963"/>
                  </a:cubicBezTo>
                  <a:cubicBezTo>
                    <a:pt x="4395471" y="368919"/>
                    <a:pt x="4394174" y="369457"/>
                    <a:pt x="4392821" y="369457"/>
                  </a:cubicBezTo>
                  <a:lnTo>
                    <a:pt x="5100" y="369457"/>
                  </a:lnTo>
                  <a:cubicBezTo>
                    <a:pt x="2283" y="369457"/>
                    <a:pt x="0" y="367173"/>
                    <a:pt x="0" y="364357"/>
                  </a:cubicBezTo>
                  <a:lnTo>
                    <a:pt x="0" y="5100"/>
                  </a:lnTo>
                  <a:cubicBezTo>
                    <a:pt x="0" y="3747"/>
                    <a:pt x="537" y="2450"/>
                    <a:pt x="1494" y="1494"/>
                  </a:cubicBezTo>
                  <a:cubicBezTo>
                    <a:pt x="2450" y="537"/>
                    <a:pt x="3747" y="0"/>
                    <a:pt x="5100" y="0"/>
                  </a:cubicBezTo>
                  <a:close/>
                </a:path>
              </a:pathLst>
            </a:custGeom>
            <a:solidFill>
              <a:srgbClr val="432818"/>
            </a:solidFill>
          </p:spPr>
        </p:sp>
        <p:sp>
          <p:nvSpPr>
            <p:cNvPr id="18" name="TextBox 18"/>
            <p:cNvSpPr txBox="1"/>
            <p:nvPr/>
          </p:nvSpPr>
          <p:spPr>
            <a:xfrm>
              <a:off x="0" y="-19050"/>
              <a:ext cx="4397921" cy="388507"/>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746024" y="2886561"/>
            <a:ext cx="12025369" cy="2119355"/>
            <a:chOff x="0" y="0"/>
            <a:chExt cx="3167175" cy="558184"/>
          </a:xfrm>
        </p:grpSpPr>
        <p:sp>
          <p:nvSpPr>
            <p:cNvPr id="20" name="Freeform 20"/>
            <p:cNvSpPr/>
            <p:nvPr/>
          </p:nvSpPr>
          <p:spPr>
            <a:xfrm>
              <a:off x="0" y="0"/>
              <a:ext cx="3167175" cy="558184"/>
            </a:xfrm>
            <a:custGeom>
              <a:avLst/>
              <a:gdLst/>
              <a:ahLst/>
              <a:cxnLst/>
              <a:rect l="l" t="t" r="r" b="b"/>
              <a:pathLst>
                <a:path w="3167175" h="558184">
                  <a:moveTo>
                    <a:pt x="7082" y="0"/>
                  </a:moveTo>
                  <a:lnTo>
                    <a:pt x="3160094" y="0"/>
                  </a:lnTo>
                  <a:cubicBezTo>
                    <a:pt x="3164005" y="0"/>
                    <a:pt x="3167175" y="3171"/>
                    <a:pt x="3167175" y="7082"/>
                  </a:cubicBezTo>
                  <a:lnTo>
                    <a:pt x="3167175" y="551102"/>
                  </a:lnTo>
                  <a:cubicBezTo>
                    <a:pt x="3167175" y="555013"/>
                    <a:pt x="3164005" y="558184"/>
                    <a:pt x="3160094" y="558184"/>
                  </a:cubicBezTo>
                  <a:lnTo>
                    <a:pt x="7082" y="558184"/>
                  </a:lnTo>
                  <a:cubicBezTo>
                    <a:pt x="3171" y="558184"/>
                    <a:pt x="0" y="555013"/>
                    <a:pt x="0" y="551102"/>
                  </a:cubicBezTo>
                  <a:lnTo>
                    <a:pt x="0" y="7082"/>
                  </a:lnTo>
                  <a:cubicBezTo>
                    <a:pt x="0" y="3171"/>
                    <a:pt x="3171" y="0"/>
                    <a:pt x="7082" y="0"/>
                  </a:cubicBezTo>
                  <a:close/>
                </a:path>
              </a:pathLst>
            </a:custGeom>
            <a:solidFill>
              <a:srgbClr val="FFFFFF"/>
            </a:solidFill>
          </p:spPr>
        </p:sp>
        <p:sp>
          <p:nvSpPr>
            <p:cNvPr id="21" name="TextBox 21"/>
            <p:cNvSpPr txBox="1"/>
            <p:nvPr/>
          </p:nvSpPr>
          <p:spPr>
            <a:xfrm>
              <a:off x="0" y="-19050"/>
              <a:ext cx="3167175" cy="577234"/>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942694" y="3159999"/>
            <a:ext cx="11632030" cy="1572478"/>
          </a:xfrm>
          <a:custGeom>
            <a:avLst/>
            <a:gdLst/>
            <a:ahLst/>
            <a:cxnLst/>
            <a:rect l="l" t="t" r="r" b="b"/>
            <a:pathLst>
              <a:path w="11632030" h="1572478">
                <a:moveTo>
                  <a:pt x="0" y="0"/>
                </a:moveTo>
                <a:lnTo>
                  <a:pt x="11632030" y="0"/>
                </a:lnTo>
                <a:lnTo>
                  <a:pt x="11632030" y="1572478"/>
                </a:lnTo>
                <a:lnTo>
                  <a:pt x="0" y="1572478"/>
                </a:lnTo>
                <a:lnTo>
                  <a:pt x="0" y="0"/>
                </a:lnTo>
                <a:close/>
              </a:path>
            </a:pathLst>
          </a:custGeom>
          <a:blipFill>
            <a:blip r:embed="rId3"/>
            <a:stretch>
              <a:fillRect/>
            </a:stretch>
          </a:blipFill>
        </p:spPr>
      </p:sp>
      <p:grpSp>
        <p:nvGrpSpPr>
          <p:cNvPr id="23" name="Group 23"/>
          <p:cNvGrpSpPr/>
          <p:nvPr/>
        </p:nvGrpSpPr>
        <p:grpSpPr>
          <a:xfrm>
            <a:off x="746024" y="5916348"/>
            <a:ext cx="12025369" cy="1703979"/>
            <a:chOff x="0" y="0"/>
            <a:chExt cx="3167175" cy="448784"/>
          </a:xfrm>
        </p:grpSpPr>
        <p:sp>
          <p:nvSpPr>
            <p:cNvPr id="24" name="Freeform 24"/>
            <p:cNvSpPr/>
            <p:nvPr/>
          </p:nvSpPr>
          <p:spPr>
            <a:xfrm>
              <a:off x="0" y="0"/>
              <a:ext cx="3167175" cy="448784"/>
            </a:xfrm>
            <a:custGeom>
              <a:avLst/>
              <a:gdLst/>
              <a:ahLst/>
              <a:cxnLst/>
              <a:rect l="l" t="t" r="r" b="b"/>
              <a:pathLst>
                <a:path w="3167175" h="448784">
                  <a:moveTo>
                    <a:pt x="7082" y="0"/>
                  </a:moveTo>
                  <a:lnTo>
                    <a:pt x="3160094" y="0"/>
                  </a:lnTo>
                  <a:cubicBezTo>
                    <a:pt x="3164005" y="0"/>
                    <a:pt x="3167175" y="3171"/>
                    <a:pt x="3167175" y="7082"/>
                  </a:cubicBezTo>
                  <a:lnTo>
                    <a:pt x="3167175" y="441703"/>
                  </a:lnTo>
                  <a:cubicBezTo>
                    <a:pt x="3167175" y="445614"/>
                    <a:pt x="3164005" y="448784"/>
                    <a:pt x="3160094" y="448784"/>
                  </a:cubicBezTo>
                  <a:lnTo>
                    <a:pt x="7082" y="448784"/>
                  </a:lnTo>
                  <a:cubicBezTo>
                    <a:pt x="3171" y="448784"/>
                    <a:pt x="0" y="445614"/>
                    <a:pt x="0" y="441703"/>
                  </a:cubicBezTo>
                  <a:lnTo>
                    <a:pt x="0" y="7082"/>
                  </a:lnTo>
                  <a:cubicBezTo>
                    <a:pt x="0" y="3171"/>
                    <a:pt x="3171" y="0"/>
                    <a:pt x="7082" y="0"/>
                  </a:cubicBezTo>
                  <a:close/>
                </a:path>
              </a:pathLst>
            </a:custGeom>
            <a:solidFill>
              <a:srgbClr val="FFFFFF"/>
            </a:solidFill>
          </p:spPr>
        </p:sp>
        <p:sp>
          <p:nvSpPr>
            <p:cNvPr id="25" name="TextBox 25"/>
            <p:cNvSpPr txBox="1"/>
            <p:nvPr/>
          </p:nvSpPr>
          <p:spPr>
            <a:xfrm>
              <a:off x="0" y="-19050"/>
              <a:ext cx="3167175" cy="467834"/>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942694" y="6139794"/>
            <a:ext cx="11632030" cy="1257087"/>
          </a:xfrm>
          <a:custGeom>
            <a:avLst/>
            <a:gdLst/>
            <a:ahLst/>
            <a:cxnLst/>
            <a:rect l="l" t="t" r="r" b="b"/>
            <a:pathLst>
              <a:path w="11632030" h="1257087">
                <a:moveTo>
                  <a:pt x="0" y="0"/>
                </a:moveTo>
                <a:lnTo>
                  <a:pt x="11632030" y="0"/>
                </a:lnTo>
                <a:lnTo>
                  <a:pt x="11632030" y="1257086"/>
                </a:lnTo>
                <a:lnTo>
                  <a:pt x="0" y="1257086"/>
                </a:lnTo>
                <a:lnTo>
                  <a:pt x="0" y="0"/>
                </a:lnTo>
                <a:close/>
              </a:path>
            </a:pathLst>
          </a:custGeom>
          <a:blipFill>
            <a:blip r:embed="rId4"/>
            <a:stretch>
              <a:fillRect/>
            </a:stretch>
          </a:blipFill>
        </p:spPr>
      </p:sp>
      <p:sp>
        <p:nvSpPr>
          <p:cNvPr id="27" name="Freeform 27"/>
          <p:cNvSpPr/>
          <p:nvPr/>
        </p:nvSpPr>
        <p:spPr>
          <a:xfrm>
            <a:off x="13305397" y="2886561"/>
            <a:ext cx="3953903" cy="4838657"/>
          </a:xfrm>
          <a:custGeom>
            <a:avLst/>
            <a:gdLst/>
            <a:ahLst/>
            <a:cxnLst/>
            <a:rect l="l" t="t" r="r" b="b"/>
            <a:pathLst>
              <a:path w="3953903" h="4838657">
                <a:moveTo>
                  <a:pt x="0" y="0"/>
                </a:moveTo>
                <a:lnTo>
                  <a:pt x="3953903" y="0"/>
                </a:lnTo>
                <a:lnTo>
                  <a:pt x="3953903" y="4838657"/>
                </a:lnTo>
                <a:lnTo>
                  <a:pt x="0" y="4838657"/>
                </a:lnTo>
                <a:lnTo>
                  <a:pt x="0" y="0"/>
                </a:lnTo>
                <a:close/>
              </a:path>
            </a:pathLst>
          </a:custGeom>
          <a:blipFill>
            <a:blip r:embed="rId5"/>
            <a:stretch>
              <a:fillRect/>
            </a:stretch>
          </a:blipFill>
        </p:spPr>
      </p:sp>
      <p:sp>
        <p:nvSpPr>
          <p:cNvPr id="28" name="TextBox 28"/>
          <p:cNvSpPr txBox="1"/>
          <p:nvPr/>
        </p:nvSpPr>
        <p:spPr>
          <a:xfrm>
            <a:off x="710851" y="1245243"/>
            <a:ext cx="16548449" cy="730885"/>
          </a:xfrm>
          <a:prstGeom prst="rect">
            <a:avLst/>
          </a:prstGeom>
        </p:spPr>
        <p:txBody>
          <a:bodyPr lIns="0" tIns="0" rIns="0" bIns="0" rtlCol="0" anchor="t">
            <a:spAutoFit/>
          </a:bodyPr>
          <a:lstStyle/>
          <a:p>
            <a:pPr algn="ctr">
              <a:lnSpc>
                <a:spcPts val="6439"/>
              </a:lnSpc>
            </a:pPr>
            <a:r>
              <a:rPr lang="en-US" sz="4599">
                <a:solidFill>
                  <a:srgbClr val="FFFFFF"/>
                </a:solidFill>
                <a:latin typeface="Sergio Trendy"/>
                <a:ea typeface="Sergio Trendy"/>
                <a:cs typeface="Sergio Trendy"/>
                <a:sym typeface="Sergio Trendy"/>
              </a:rPr>
              <a:t>Who is the senior most employee based on job title?</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68610" y="360453"/>
            <a:ext cx="17653185" cy="9536464"/>
            <a:chOff x="0" y="0"/>
            <a:chExt cx="23537581" cy="12715286"/>
          </a:xfrm>
        </p:grpSpPr>
        <p:grpSp>
          <p:nvGrpSpPr>
            <p:cNvPr id="4" name="Group 4"/>
            <p:cNvGrpSpPr/>
            <p:nvPr/>
          </p:nvGrpSpPr>
          <p:grpSpPr>
            <a:xfrm>
              <a:off x="0" y="0"/>
              <a:ext cx="330085" cy="12715286"/>
              <a:chOff x="0" y="0"/>
              <a:chExt cx="65202" cy="2511661"/>
            </a:xfrm>
          </p:grpSpPr>
          <p:sp>
            <p:nvSpPr>
              <p:cNvPr id="5" name="Freeform 5"/>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6" name="TextBox 6"/>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5400000">
              <a:off x="11603748" y="-11603748"/>
              <a:ext cx="330085" cy="23537581"/>
              <a:chOff x="0" y="0"/>
              <a:chExt cx="65202" cy="4649399"/>
            </a:xfrm>
          </p:grpSpPr>
          <p:sp>
            <p:nvSpPr>
              <p:cNvPr id="8" name="Freeform 8"/>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9" name="TextBox 9"/>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23207495" y="0"/>
              <a:ext cx="330085" cy="12715286"/>
              <a:chOff x="0" y="0"/>
              <a:chExt cx="65202" cy="2511661"/>
            </a:xfrm>
          </p:grpSpPr>
          <p:sp>
            <p:nvSpPr>
              <p:cNvPr id="11" name="Freeform 11"/>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12" name="TextBox 12"/>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rot="5400000">
              <a:off x="11603748" y="781453"/>
              <a:ext cx="330085" cy="23537581"/>
              <a:chOff x="0" y="0"/>
              <a:chExt cx="65202" cy="4649399"/>
            </a:xfrm>
          </p:grpSpPr>
          <p:sp>
            <p:nvSpPr>
              <p:cNvPr id="14" name="Freeform 14"/>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15" name="TextBox 15"/>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6" name="Group 16"/>
          <p:cNvGrpSpPr/>
          <p:nvPr/>
        </p:nvGrpSpPr>
        <p:grpSpPr>
          <a:xfrm>
            <a:off x="746024" y="928346"/>
            <a:ext cx="16698358" cy="1402780"/>
            <a:chOff x="0" y="0"/>
            <a:chExt cx="4397921" cy="369457"/>
          </a:xfrm>
        </p:grpSpPr>
        <p:sp>
          <p:nvSpPr>
            <p:cNvPr id="17" name="Freeform 17"/>
            <p:cNvSpPr/>
            <p:nvPr/>
          </p:nvSpPr>
          <p:spPr>
            <a:xfrm>
              <a:off x="0" y="0"/>
              <a:ext cx="4397921" cy="369457"/>
            </a:xfrm>
            <a:custGeom>
              <a:avLst/>
              <a:gdLst/>
              <a:ahLst/>
              <a:cxnLst/>
              <a:rect l="l" t="t" r="r" b="b"/>
              <a:pathLst>
                <a:path w="4397921" h="369457">
                  <a:moveTo>
                    <a:pt x="5100" y="0"/>
                  </a:moveTo>
                  <a:lnTo>
                    <a:pt x="4392821" y="0"/>
                  </a:lnTo>
                  <a:cubicBezTo>
                    <a:pt x="4394174" y="0"/>
                    <a:pt x="4395471" y="537"/>
                    <a:pt x="4396428" y="1494"/>
                  </a:cubicBezTo>
                  <a:cubicBezTo>
                    <a:pt x="4397384" y="2450"/>
                    <a:pt x="4397921" y="3747"/>
                    <a:pt x="4397921" y="5100"/>
                  </a:cubicBezTo>
                  <a:lnTo>
                    <a:pt x="4397921" y="364357"/>
                  </a:lnTo>
                  <a:cubicBezTo>
                    <a:pt x="4397921" y="365709"/>
                    <a:pt x="4397384" y="367006"/>
                    <a:pt x="4396428" y="367963"/>
                  </a:cubicBezTo>
                  <a:cubicBezTo>
                    <a:pt x="4395471" y="368919"/>
                    <a:pt x="4394174" y="369457"/>
                    <a:pt x="4392821" y="369457"/>
                  </a:cubicBezTo>
                  <a:lnTo>
                    <a:pt x="5100" y="369457"/>
                  </a:lnTo>
                  <a:cubicBezTo>
                    <a:pt x="2283" y="369457"/>
                    <a:pt x="0" y="367173"/>
                    <a:pt x="0" y="364357"/>
                  </a:cubicBezTo>
                  <a:lnTo>
                    <a:pt x="0" y="5100"/>
                  </a:lnTo>
                  <a:cubicBezTo>
                    <a:pt x="0" y="3747"/>
                    <a:pt x="537" y="2450"/>
                    <a:pt x="1494" y="1494"/>
                  </a:cubicBezTo>
                  <a:cubicBezTo>
                    <a:pt x="2450" y="537"/>
                    <a:pt x="3747" y="0"/>
                    <a:pt x="5100" y="0"/>
                  </a:cubicBezTo>
                  <a:close/>
                </a:path>
              </a:pathLst>
            </a:custGeom>
            <a:solidFill>
              <a:srgbClr val="432818"/>
            </a:solidFill>
          </p:spPr>
        </p:sp>
        <p:sp>
          <p:nvSpPr>
            <p:cNvPr id="18" name="TextBox 18"/>
            <p:cNvSpPr txBox="1"/>
            <p:nvPr/>
          </p:nvSpPr>
          <p:spPr>
            <a:xfrm>
              <a:off x="0" y="-19050"/>
              <a:ext cx="4397921" cy="388507"/>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746024" y="2886561"/>
            <a:ext cx="11774286" cy="2600598"/>
            <a:chOff x="0" y="0"/>
            <a:chExt cx="3101047" cy="684931"/>
          </a:xfrm>
        </p:grpSpPr>
        <p:sp>
          <p:nvSpPr>
            <p:cNvPr id="20" name="Freeform 20"/>
            <p:cNvSpPr/>
            <p:nvPr/>
          </p:nvSpPr>
          <p:spPr>
            <a:xfrm>
              <a:off x="0" y="0"/>
              <a:ext cx="3101047" cy="684931"/>
            </a:xfrm>
            <a:custGeom>
              <a:avLst/>
              <a:gdLst/>
              <a:ahLst/>
              <a:cxnLst/>
              <a:rect l="l" t="t" r="r" b="b"/>
              <a:pathLst>
                <a:path w="3101047" h="684931">
                  <a:moveTo>
                    <a:pt x="7233" y="0"/>
                  </a:moveTo>
                  <a:lnTo>
                    <a:pt x="3093814" y="0"/>
                  </a:lnTo>
                  <a:cubicBezTo>
                    <a:pt x="3097808" y="0"/>
                    <a:pt x="3101047" y="3238"/>
                    <a:pt x="3101047" y="7233"/>
                  </a:cubicBezTo>
                  <a:lnTo>
                    <a:pt x="3101047" y="677698"/>
                  </a:lnTo>
                  <a:cubicBezTo>
                    <a:pt x="3101047" y="681693"/>
                    <a:pt x="3097808" y="684931"/>
                    <a:pt x="3093814" y="684931"/>
                  </a:cubicBezTo>
                  <a:lnTo>
                    <a:pt x="7233" y="684931"/>
                  </a:lnTo>
                  <a:cubicBezTo>
                    <a:pt x="3238" y="684931"/>
                    <a:pt x="0" y="681693"/>
                    <a:pt x="0" y="677698"/>
                  </a:cubicBezTo>
                  <a:lnTo>
                    <a:pt x="0" y="7233"/>
                  </a:lnTo>
                  <a:cubicBezTo>
                    <a:pt x="0" y="3238"/>
                    <a:pt x="3238" y="0"/>
                    <a:pt x="7233" y="0"/>
                  </a:cubicBezTo>
                  <a:close/>
                </a:path>
              </a:pathLst>
            </a:custGeom>
            <a:solidFill>
              <a:srgbClr val="FFFFFF"/>
            </a:solidFill>
          </p:spPr>
        </p:sp>
        <p:sp>
          <p:nvSpPr>
            <p:cNvPr id="21" name="TextBox 21"/>
            <p:cNvSpPr txBox="1"/>
            <p:nvPr/>
          </p:nvSpPr>
          <p:spPr>
            <a:xfrm>
              <a:off x="0" y="-19050"/>
              <a:ext cx="3101047" cy="703981"/>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710851" y="5887570"/>
            <a:ext cx="8118285" cy="2056042"/>
            <a:chOff x="0" y="0"/>
            <a:chExt cx="2138149" cy="541509"/>
          </a:xfrm>
        </p:grpSpPr>
        <p:sp>
          <p:nvSpPr>
            <p:cNvPr id="23" name="Freeform 23"/>
            <p:cNvSpPr/>
            <p:nvPr/>
          </p:nvSpPr>
          <p:spPr>
            <a:xfrm>
              <a:off x="0" y="0"/>
              <a:ext cx="2138149" cy="541509"/>
            </a:xfrm>
            <a:custGeom>
              <a:avLst/>
              <a:gdLst/>
              <a:ahLst/>
              <a:cxnLst/>
              <a:rect l="l" t="t" r="r" b="b"/>
              <a:pathLst>
                <a:path w="2138149" h="541509">
                  <a:moveTo>
                    <a:pt x="10490" y="0"/>
                  </a:moveTo>
                  <a:lnTo>
                    <a:pt x="2127659" y="0"/>
                  </a:lnTo>
                  <a:cubicBezTo>
                    <a:pt x="2130441" y="0"/>
                    <a:pt x="2133109" y="1105"/>
                    <a:pt x="2135077" y="3072"/>
                  </a:cubicBezTo>
                  <a:cubicBezTo>
                    <a:pt x="2137044" y="5040"/>
                    <a:pt x="2138149" y="7708"/>
                    <a:pt x="2138149" y="10490"/>
                  </a:cubicBezTo>
                  <a:lnTo>
                    <a:pt x="2138149" y="531019"/>
                  </a:lnTo>
                  <a:cubicBezTo>
                    <a:pt x="2138149" y="533801"/>
                    <a:pt x="2137044" y="536469"/>
                    <a:pt x="2135077" y="538437"/>
                  </a:cubicBezTo>
                  <a:cubicBezTo>
                    <a:pt x="2133109" y="540404"/>
                    <a:pt x="2130441" y="541509"/>
                    <a:pt x="2127659" y="541509"/>
                  </a:cubicBezTo>
                  <a:lnTo>
                    <a:pt x="10490" y="541509"/>
                  </a:lnTo>
                  <a:cubicBezTo>
                    <a:pt x="7708" y="541509"/>
                    <a:pt x="5040" y="540404"/>
                    <a:pt x="3072" y="538437"/>
                  </a:cubicBezTo>
                  <a:cubicBezTo>
                    <a:pt x="1105" y="536469"/>
                    <a:pt x="0" y="533801"/>
                    <a:pt x="0" y="531019"/>
                  </a:cubicBezTo>
                  <a:lnTo>
                    <a:pt x="0" y="10490"/>
                  </a:lnTo>
                  <a:cubicBezTo>
                    <a:pt x="0" y="7708"/>
                    <a:pt x="1105" y="5040"/>
                    <a:pt x="3072" y="3072"/>
                  </a:cubicBezTo>
                  <a:cubicBezTo>
                    <a:pt x="5040" y="1105"/>
                    <a:pt x="7708" y="0"/>
                    <a:pt x="10490" y="0"/>
                  </a:cubicBezTo>
                  <a:close/>
                </a:path>
              </a:pathLst>
            </a:custGeom>
            <a:solidFill>
              <a:srgbClr val="FFFFFF"/>
            </a:solidFill>
          </p:spPr>
        </p:sp>
        <p:sp>
          <p:nvSpPr>
            <p:cNvPr id="24" name="TextBox 24"/>
            <p:cNvSpPr txBox="1"/>
            <p:nvPr/>
          </p:nvSpPr>
          <p:spPr>
            <a:xfrm>
              <a:off x="0" y="-19050"/>
              <a:ext cx="2138149" cy="560559"/>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a:off x="1028700" y="3086146"/>
            <a:ext cx="11232479" cy="2201427"/>
          </a:xfrm>
          <a:custGeom>
            <a:avLst/>
            <a:gdLst/>
            <a:ahLst/>
            <a:cxnLst/>
            <a:rect l="l" t="t" r="r" b="b"/>
            <a:pathLst>
              <a:path w="11232479" h="2201427">
                <a:moveTo>
                  <a:pt x="0" y="0"/>
                </a:moveTo>
                <a:lnTo>
                  <a:pt x="11232479" y="0"/>
                </a:lnTo>
                <a:lnTo>
                  <a:pt x="11232479" y="2201427"/>
                </a:lnTo>
                <a:lnTo>
                  <a:pt x="0" y="2201427"/>
                </a:lnTo>
                <a:lnTo>
                  <a:pt x="0" y="0"/>
                </a:lnTo>
                <a:close/>
              </a:path>
            </a:pathLst>
          </a:custGeom>
          <a:blipFill>
            <a:blip r:embed="rId3"/>
            <a:stretch>
              <a:fillRect/>
            </a:stretch>
          </a:blipFill>
        </p:spPr>
      </p:sp>
      <p:sp>
        <p:nvSpPr>
          <p:cNvPr id="26" name="Freeform 26"/>
          <p:cNvSpPr/>
          <p:nvPr/>
        </p:nvSpPr>
        <p:spPr>
          <a:xfrm>
            <a:off x="1028700" y="6105340"/>
            <a:ext cx="7465881" cy="1620501"/>
          </a:xfrm>
          <a:custGeom>
            <a:avLst/>
            <a:gdLst/>
            <a:ahLst/>
            <a:cxnLst/>
            <a:rect l="l" t="t" r="r" b="b"/>
            <a:pathLst>
              <a:path w="7465881" h="1620501">
                <a:moveTo>
                  <a:pt x="0" y="0"/>
                </a:moveTo>
                <a:lnTo>
                  <a:pt x="7465881" y="0"/>
                </a:lnTo>
                <a:lnTo>
                  <a:pt x="7465881" y="1620502"/>
                </a:lnTo>
                <a:lnTo>
                  <a:pt x="0" y="1620502"/>
                </a:lnTo>
                <a:lnTo>
                  <a:pt x="0" y="0"/>
                </a:lnTo>
                <a:close/>
              </a:path>
            </a:pathLst>
          </a:custGeom>
          <a:blipFill>
            <a:blip r:embed="rId4"/>
            <a:stretch>
              <a:fillRect/>
            </a:stretch>
          </a:blipFill>
        </p:spPr>
      </p:sp>
      <p:sp>
        <p:nvSpPr>
          <p:cNvPr id="27" name="Freeform 27"/>
          <p:cNvSpPr/>
          <p:nvPr/>
        </p:nvSpPr>
        <p:spPr>
          <a:xfrm rot="1583386">
            <a:off x="13014019" y="3784748"/>
            <a:ext cx="4430363" cy="5158604"/>
          </a:xfrm>
          <a:custGeom>
            <a:avLst/>
            <a:gdLst/>
            <a:ahLst/>
            <a:cxnLst/>
            <a:rect l="l" t="t" r="r" b="b"/>
            <a:pathLst>
              <a:path w="4430363" h="5158604">
                <a:moveTo>
                  <a:pt x="0" y="0"/>
                </a:moveTo>
                <a:lnTo>
                  <a:pt x="4430363" y="0"/>
                </a:lnTo>
                <a:lnTo>
                  <a:pt x="4430363" y="5158605"/>
                </a:lnTo>
                <a:lnTo>
                  <a:pt x="0" y="5158605"/>
                </a:lnTo>
                <a:lnTo>
                  <a:pt x="0" y="0"/>
                </a:lnTo>
                <a:close/>
              </a:path>
            </a:pathLst>
          </a:custGeom>
          <a:blipFill>
            <a:blip r:embed="rId5"/>
            <a:stretch>
              <a:fillRect/>
            </a:stretch>
          </a:blipFill>
        </p:spPr>
      </p:sp>
      <p:sp>
        <p:nvSpPr>
          <p:cNvPr id="28" name="TextBox 28"/>
          <p:cNvSpPr txBox="1"/>
          <p:nvPr/>
        </p:nvSpPr>
        <p:spPr>
          <a:xfrm>
            <a:off x="710851" y="1245243"/>
            <a:ext cx="16548449" cy="730885"/>
          </a:xfrm>
          <a:prstGeom prst="rect">
            <a:avLst/>
          </a:prstGeom>
        </p:spPr>
        <p:txBody>
          <a:bodyPr lIns="0" tIns="0" rIns="0" bIns="0" rtlCol="0" anchor="t">
            <a:spAutoFit/>
          </a:bodyPr>
          <a:lstStyle/>
          <a:p>
            <a:pPr algn="ctr">
              <a:lnSpc>
                <a:spcPts val="6439"/>
              </a:lnSpc>
            </a:pPr>
            <a:r>
              <a:rPr lang="en-US" sz="4599">
                <a:solidFill>
                  <a:srgbClr val="FFFFFF"/>
                </a:solidFill>
                <a:latin typeface="Sergio Trendy"/>
                <a:ea typeface="Sergio Trendy"/>
                <a:cs typeface="Sergio Trendy"/>
                <a:sym typeface="Sergio Trendy"/>
              </a:rPr>
              <a:t>Which country has the most invoices?</a:t>
            </a:r>
          </a:p>
        </p:txBody>
      </p:sp>
    </p:spTree>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59085" y="375268"/>
            <a:ext cx="17653185" cy="9536464"/>
            <a:chOff x="0" y="0"/>
            <a:chExt cx="23537581" cy="12715286"/>
          </a:xfrm>
        </p:grpSpPr>
        <p:grpSp>
          <p:nvGrpSpPr>
            <p:cNvPr id="4" name="Group 4"/>
            <p:cNvGrpSpPr/>
            <p:nvPr/>
          </p:nvGrpSpPr>
          <p:grpSpPr>
            <a:xfrm>
              <a:off x="0" y="0"/>
              <a:ext cx="330085" cy="12715286"/>
              <a:chOff x="0" y="0"/>
              <a:chExt cx="65202" cy="2511661"/>
            </a:xfrm>
          </p:grpSpPr>
          <p:sp>
            <p:nvSpPr>
              <p:cNvPr id="5" name="Freeform 5"/>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6" name="TextBox 6"/>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5400000">
              <a:off x="11603748" y="-11603748"/>
              <a:ext cx="330085" cy="23537581"/>
              <a:chOff x="0" y="0"/>
              <a:chExt cx="65202" cy="4649399"/>
            </a:xfrm>
          </p:grpSpPr>
          <p:sp>
            <p:nvSpPr>
              <p:cNvPr id="8" name="Freeform 8"/>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9" name="TextBox 9"/>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23207495" y="0"/>
              <a:ext cx="330085" cy="12715286"/>
              <a:chOff x="0" y="0"/>
              <a:chExt cx="65202" cy="2511661"/>
            </a:xfrm>
          </p:grpSpPr>
          <p:sp>
            <p:nvSpPr>
              <p:cNvPr id="11" name="Freeform 11"/>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12" name="TextBox 12"/>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rot="5400000">
              <a:off x="11603748" y="781453"/>
              <a:ext cx="330085" cy="23537581"/>
              <a:chOff x="0" y="0"/>
              <a:chExt cx="65202" cy="4649399"/>
            </a:xfrm>
          </p:grpSpPr>
          <p:sp>
            <p:nvSpPr>
              <p:cNvPr id="14" name="Freeform 14"/>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15" name="TextBox 15"/>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6" name="Group 16"/>
          <p:cNvGrpSpPr/>
          <p:nvPr/>
        </p:nvGrpSpPr>
        <p:grpSpPr>
          <a:xfrm>
            <a:off x="746024" y="928346"/>
            <a:ext cx="16698358" cy="1402780"/>
            <a:chOff x="0" y="0"/>
            <a:chExt cx="4397921" cy="369457"/>
          </a:xfrm>
        </p:grpSpPr>
        <p:sp>
          <p:nvSpPr>
            <p:cNvPr id="17" name="Freeform 17"/>
            <p:cNvSpPr/>
            <p:nvPr/>
          </p:nvSpPr>
          <p:spPr>
            <a:xfrm>
              <a:off x="0" y="0"/>
              <a:ext cx="4397921" cy="369457"/>
            </a:xfrm>
            <a:custGeom>
              <a:avLst/>
              <a:gdLst/>
              <a:ahLst/>
              <a:cxnLst/>
              <a:rect l="l" t="t" r="r" b="b"/>
              <a:pathLst>
                <a:path w="4397921" h="369457">
                  <a:moveTo>
                    <a:pt x="5100" y="0"/>
                  </a:moveTo>
                  <a:lnTo>
                    <a:pt x="4392821" y="0"/>
                  </a:lnTo>
                  <a:cubicBezTo>
                    <a:pt x="4394174" y="0"/>
                    <a:pt x="4395471" y="537"/>
                    <a:pt x="4396428" y="1494"/>
                  </a:cubicBezTo>
                  <a:cubicBezTo>
                    <a:pt x="4397384" y="2450"/>
                    <a:pt x="4397921" y="3747"/>
                    <a:pt x="4397921" y="5100"/>
                  </a:cubicBezTo>
                  <a:lnTo>
                    <a:pt x="4397921" y="364357"/>
                  </a:lnTo>
                  <a:cubicBezTo>
                    <a:pt x="4397921" y="365709"/>
                    <a:pt x="4397384" y="367006"/>
                    <a:pt x="4396428" y="367963"/>
                  </a:cubicBezTo>
                  <a:cubicBezTo>
                    <a:pt x="4395471" y="368919"/>
                    <a:pt x="4394174" y="369457"/>
                    <a:pt x="4392821" y="369457"/>
                  </a:cubicBezTo>
                  <a:lnTo>
                    <a:pt x="5100" y="369457"/>
                  </a:lnTo>
                  <a:cubicBezTo>
                    <a:pt x="2283" y="369457"/>
                    <a:pt x="0" y="367173"/>
                    <a:pt x="0" y="364357"/>
                  </a:cubicBezTo>
                  <a:lnTo>
                    <a:pt x="0" y="5100"/>
                  </a:lnTo>
                  <a:cubicBezTo>
                    <a:pt x="0" y="3747"/>
                    <a:pt x="537" y="2450"/>
                    <a:pt x="1494" y="1494"/>
                  </a:cubicBezTo>
                  <a:cubicBezTo>
                    <a:pt x="2450" y="537"/>
                    <a:pt x="3747" y="0"/>
                    <a:pt x="5100" y="0"/>
                  </a:cubicBezTo>
                  <a:close/>
                </a:path>
              </a:pathLst>
            </a:custGeom>
            <a:solidFill>
              <a:srgbClr val="432818"/>
            </a:solidFill>
          </p:spPr>
        </p:sp>
        <p:sp>
          <p:nvSpPr>
            <p:cNvPr id="18" name="TextBox 18"/>
            <p:cNvSpPr txBox="1"/>
            <p:nvPr/>
          </p:nvSpPr>
          <p:spPr>
            <a:xfrm>
              <a:off x="0" y="-19050"/>
              <a:ext cx="4397921" cy="388507"/>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746024" y="2886561"/>
            <a:ext cx="10737510" cy="2256939"/>
            <a:chOff x="0" y="0"/>
            <a:chExt cx="2827986" cy="594420"/>
          </a:xfrm>
        </p:grpSpPr>
        <p:sp>
          <p:nvSpPr>
            <p:cNvPr id="20" name="Freeform 20"/>
            <p:cNvSpPr/>
            <p:nvPr/>
          </p:nvSpPr>
          <p:spPr>
            <a:xfrm>
              <a:off x="0" y="0"/>
              <a:ext cx="2827986" cy="594420"/>
            </a:xfrm>
            <a:custGeom>
              <a:avLst/>
              <a:gdLst/>
              <a:ahLst/>
              <a:cxnLst/>
              <a:rect l="l" t="t" r="r" b="b"/>
              <a:pathLst>
                <a:path w="2827986" h="594420">
                  <a:moveTo>
                    <a:pt x="7931" y="0"/>
                  </a:moveTo>
                  <a:lnTo>
                    <a:pt x="2820055" y="0"/>
                  </a:lnTo>
                  <a:cubicBezTo>
                    <a:pt x="2822158" y="0"/>
                    <a:pt x="2824176" y="836"/>
                    <a:pt x="2825663" y="2323"/>
                  </a:cubicBezTo>
                  <a:cubicBezTo>
                    <a:pt x="2827150" y="3810"/>
                    <a:pt x="2827986" y="5828"/>
                    <a:pt x="2827986" y="7931"/>
                  </a:cubicBezTo>
                  <a:lnTo>
                    <a:pt x="2827986" y="586489"/>
                  </a:lnTo>
                  <a:cubicBezTo>
                    <a:pt x="2827986" y="590869"/>
                    <a:pt x="2824435" y="594420"/>
                    <a:pt x="2820055" y="594420"/>
                  </a:cubicBezTo>
                  <a:lnTo>
                    <a:pt x="7931" y="594420"/>
                  </a:lnTo>
                  <a:cubicBezTo>
                    <a:pt x="3551" y="594420"/>
                    <a:pt x="0" y="590869"/>
                    <a:pt x="0" y="586489"/>
                  </a:cubicBezTo>
                  <a:lnTo>
                    <a:pt x="0" y="7931"/>
                  </a:lnTo>
                  <a:cubicBezTo>
                    <a:pt x="0" y="3551"/>
                    <a:pt x="3551" y="0"/>
                    <a:pt x="7931" y="0"/>
                  </a:cubicBezTo>
                  <a:close/>
                </a:path>
              </a:pathLst>
            </a:custGeom>
            <a:solidFill>
              <a:srgbClr val="FFFFFF"/>
            </a:solidFill>
          </p:spPr>
        </p:sp>
        <p:sp>
          <p:nvSpPr>
            <p:cNvPr id="21" name="TextBox 21"/>
            <p:cNvSpPr txBox="1"/>
            <p:nvPr/>
          </p:nvSpPr>
          <p:spPr>
            <a:xfrm>
              <a:off x="0" y="-19050"/>
              <a:ext cx="2827986" cy="613470"/>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704863" y="5488290"/>
            <a:ext cx="7236916" cy="3165733"/>
            <a:chOff x="0" y="0"/>
            <a:chExt cx="1906019" cy="833773"/>
          </a:xfrm>
        </p:grpSpPr>
        <p:sp>
          <p:nvSpPr>
            <p:cNvPr id="23" name="Freeform 23"/>
            <p:cNvSpPr/>
            <p:nvPr/>
          </p:nvSpPr>
          <p:spPr>
            <a:xfrm>
              <a:off x="0" y="0"/>
              <a:ext cx="1906019" cy="833773"/>
            </a:xfrm>
            <a:custGeom>
              <a:avLst/>
              <a:gdLst/>
              <a:ahLst/>
              <a:cxnLst/>
              <a:rect l="l" t="t" r="r" b="b"/>
              <a:pathLst>
                <a:path w="1906019" h="833773">
                  <a:moveTo>
                    <a:pt x="11768" y="0"/>
                  </a:moveTo>
                  <a:lnTo>
                    <a:pt x="1894252" y="0"/>
                  </a:lnTo>
                  <a:cubicBezTo>
                    <a:pt x="1900751" y="0"/>
                    <a:pt x="1906019" y="5269"/>
                    <a:pt x="1906019" y="11768"/>
                  </a:cubicBezTo>
                  <a:lnTo>
                    <a:pt x="1906019" y="822006"/>
                  </a:lnTo>
                  <a:cubicBezTo>
                    <a:pt x="1906019" y="828505"/>
                    <a:pt x="1900751" y="833773"/>
                    <a:pt x="1894252" y="833773"/>
                  </a:cubicBezTo>
                  <a:lnTo>
                    <a:pt x="11768" y="833773"/>
                  </a:lnTo>
                  <a:cubicBezTo>
                    <a:pt x="5269" y="833773"/>
                    <a:pt x="0" y="828505"/>
                    <a:pt x="0" y="822006"/>
                  </a:cubicBezTo>
                  <a:lnTo>
                    <a:pt x="0" y="11768"/>
                  </a:lnTo>
                  <a:cubicBezTo>
                    <a:pt x="0" y="5269"/>
                    <a:pt x="5269" y="0"/>
                    <a:pt x="11768" y="0"/>
                  </a:cubicBezTo>
                  <a:close/>
                </a:path>
              </a:pathLst>
            </a:custGeom>
            <a:solidFill>
              <a:srgbClr val="FFFFFF"/>
            </a:solidFill>
          </p:spPr>
        </p:sp>
        <p:sp>
          <p:nvSpPr>
            <p:cNvPr id="24" name="TextBox 24"/>
            <p:cNvSpPr txBox="1"/>
            <p:nvPr/>
          </p:nvSpPr>
          <p:spPr>
            <a:xfrm>
              <a:off x="0" y="-19050"/>
              <a:ext cx="1906019" cy="852823"/>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a:off x="924436" y="3068941"/>
            <a:ext cx="10380685" cy="1934793"/>
          </a:xfrm>
          <a:custGeom>
            <a:avLst/>
            <a:gdLst/>
            <a:ahLst/>
            <a:cxnLst/>
            <a:rect l="l" t="t" r="r" b="b"/>
            <a:pathLst>
              <a:path w="10380685" h="1934793">
                <a:moveTo>
                  <a:pt x="0" y="0"/>
                </a:moveTo>
                <a:lnTo>
                  <a:pt x="10380686" y="0"/>
                </a:lnTo>
                <a:lnTo>
                  <a:pt x="10380686" y="1934793"/>
                </a:lnTo>
                <a:lnTo>
                  <a:pt x="0" y="1934793"/>
                </a:lnTo>
                <a:lnTo>
                  <a:pt x="0" y="0"/>
                </a:lnTo>
                <a:close/>
              </a:path>
            </a:pathLst>
          </a:custGeom>
          <a:blipFill>
            <a:blip r:embed="rId3"/>
            <a:stretch>
              <a:fillRect/>
            </a:stretch>
          </a:blipFill>
        </p:spPr>
      </p:sp>
      <p:sp>
        <p:nvSpPr>
          <p:cNvPr id="26" name="Freeform 26"/>
          <p:cNvSpPr/>
          <p:nvPr/>
        </p:nvSpPr>
        <p:spPr>
          <a:xfrm>
            <a:off x="924436" y="5695950"/>
            <a:ext cx="6797769" cy="2750413"/>
          </a:xfrm>
          <a:custGeom>
            <a:avLst/>
            <a:gdLst/>
            <a:ahLst/>
            <a:cxnLst/>
            <a:rect l="l" t="t" r="r" b="b"/>
            <a:pathLst>
              <a:path w="6797769" h="2750413">
                <a:moveTo>
                  <a:pt x="0" y="0"/>
                </a:moveTo>
                <a:lnTo>
                  <a:pt x="6797770" y="0"/>
                </a:lnTo>
                <a:lnTo>
                  <a:pt x="6797770" y="2750413"/>
                </a:lnTo>
                <a:lnTo>
                  <a:pt x="0" y="2750413"/>
                </a:lnTo>
                <a:lnTo>
                  <a:pt x="0" y="0"/>
                </a:lnTo>
                <a:close/>
              </a:path>
            </a:pathLst>
          </a:custGeom>
          <a:blipFill>
            <a:blip r:embed="rId4"/>
            <a:stretch>
              <a:fillRect/>
            </a:stretch>
          </a:blipFill>
        </p:spPr>
      </p:sp>
      <p:sp>
        <p:nvSpPr>
          <p:cNvPr id="27" name="Freeform 27"/>
          <p:cNvSpPr/>
          <p:nvPr/>
        </p:nvSpPr>
        <p:spPr>
          <a:xfrm rot="1663602">
            <a:off x="12762893" y="3142073"/>
            <a:ext cx="4912665" cy="5780606"/>
          </a:xfrm>
          <a:custGeom>
            <a:avLst/>
            <a:gdLst/>
            <a:ahLst/>
            <a:cxnLst/>
            <a:rect l="l" t="t" r="r" b="b"/>
            <a:pathLst>
              <a:path w="4912665" h="5780606">
                <a:moveTo>
                  <a:pt x="0" y="0"/>
                </a:moveTo>
                <a:lnTo>
                  <a:pt x="4912665" y="0"/>
                </a:lnTo>
                <a:lnTo>
                  <a:pt x="4912665" y="5780606"/>
                </a:lnTo>
                <a:lnTo>
                  <a:pt x="0" y="5780606"/>
                </a:lnTo>
                <a:lnTo>
                  <a:pt x="0" y="0"/>
                </a:lnTo>
                <a:close/>
              </a:path>
            </a:pathLst>
          </a:custGeom>
          <a:blipFill>
            <a:blip r:embed="rId5"/>
            <a:stretch>
              <a:fillRect/>
            </a:stretch>
          </a:blipFill>
        </p:spPr>
      </p:sp>
      <p:sp>
        <p:nvSpPr>
          <p:cNvPr id="28" name="TextBox 28"/>
          <p:cNvSpPr txBox="1"/>
          <p:nvPr/>
        </p:nvSpPr>
        <p:spPr>
          <a:xfrm>
            <a:off x="710851" y="1245243"/>
            <a:ext cx="16548449" cy="730885"/>
          </a:xfrm>
          <a:prstGeom prst="rect">
            <a:avLst/>
          </a:prstGeom>
        </p:spPr>
        <p:txBody>
          <a:bodyPr lIns="0" tIns="0" rIns="0" bIns="0" rtlCol="0" anchor="t">
            <a:spAutoFit/>
          </a:bodyPr>
          <a:lstStyle/>
          <a:p>
            <a:pPr algn="ctr">
              <a:lnSpc>
                <a:spcPts val="6439"/>
              </a:lnSpc>
            </a:pPr>
            <a:r>
              <a:rPr lang="en-US" sz="4599">
                <a:solidFill>
                  <a:srgbClr val="FFFFFF"/>
                </a:solidFill>
                <a:latin typeface="Sergio Trendy"/>
                <a:ea typeface="Sergio Trendy"/>
                <a:cs typeface="Sergio Trendy"/>
                <a:sym typeface="Sergio Trendy"/>
              </a:rPr>
              <a:t>What are top three values of total invoice?</a:t>
            </a:r>
          </a:p>
        </p:txBody>
      </p:sp>
    </p:spTree>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68610" y="360453"/>
            <a:ext cx="17653185" cy="9536464"/>
            <a:chOff x="0" y="0"/>
            <a:chExt cx="23537581" cy="12715286"/>
          </a:xfrm>
        </p:grpSpPr>
        <p:grpSp>
          <p:nvGrpSpPr>
            <p:cNvPr id="4" name="Group 4"/>
            <p:cNvGrpSpPr/>
            <p:nvPr/>
          </p:nvGrpSpPr>
          <p:grpSpPr>
            <a:xfrm>
              <a:off x="0" y="0"/>
              <a:ext cx="330085" cy="12715286"/>
              <a:chOff x="0" y="0"/>
              <a:chExt cx="65202" cy="2511661"/>
            </a:xfrm>
          </p:grpSpPr>
          <p:sp>
            <p:nvSpPr>
              <p:cNvPr id="5" name="Freeform 5"/>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6" name="TextBox 6"/>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5400000">
              <a:off x="11603748" y="-11603748"/>
              <a:ext cx="330085" cy="23537581"/>
              <a:chOff x="0" y="0"/>
              <a:chExt cx="65202" cy="4649399"/>
            </a:xfrm>
          </p:grpSpPr>
          <p:sp>
            <p:nvSpPr>
              <p:cNvPr id="8" name="Freeform 8"/>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9" name="TextBox 9"/>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23207495" y="0"/>
              <a:ext cx="330085" cy="12715286"/>
              <a:chOff x="0" y="0"/>
              <a:chExt cx="65202" cy="2511661"/>
            </a:xfrm>
          </p:grpSpPr>
          <p:sp>
            <p:nvSpPr>
              <p:cNvPr id="11" name="Freeform 11"/>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12" name="TextBox 12"/>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rot="5400000">
              <a:off x="11603748" y="781453"/>
              <a:ext cx="330085" cy="23537581"/>
              <a:chOff x="0" y="0"/>
              <a:chExt cx="65202" cy="4649399"/>
            </a:xfrm>
          </p:grpSpPr>
          <p:sp>
            <p:nvSpPr>
              <p:cNvPr id="14" name="Freeform 14"/>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15" name="TextBox 15"/>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6" name="Group 16"/>
          <p:cNvGrpSpPr/>
          <p:nvPr/>
        </p:nvGrpSpPr>
        <p:grpSpPr>
          <a:xfrm>
            <a:off x="710851" y="902913"/>
            <a:ext cx="16698358" cy="2697040"/>
            <a:chOff x="0" y="0"/>
            <a:chExt cx="4397921" cy="710331"/>
          </a:xfrm>
        </p:grpSpPr>
        <p:sp>
          <p:nvSpPr>
            <p:cNvPr id="17" name="Freeform 17"/>
            <p:cNvSpPr/>
            <p:nvPr/>
          </p:nvSpPr>
          <p:spPr>
            <a:xfrm>
              <a:off x="0" y="0"/>
              <a:ext cx="4397921" cy="710331"/>
            </a:xfrm>
            <a:custGeom>
              <a:avLst/>
              <a:gdLst/>
              <a:ahLst/>
              <a:cxnLst/>
              <a:rect l="l" t="t" r="r" b="b"/>
              <a:pathLst>
                <a:path w="4397921" h="710331">
                  <a:moveTo>
                    <a:pt x="5100" y="0"/>
                  </a:moveTo>
                  <a:lnTo>
                    <a:pt x="4392821" y="0"/>
                  </a:lnTo>
                  <a:cubicBezTo>
                    <a:pt x="4394174" y="0"/>
                    <a:pt x="4395471" y="537"/>
                    <a:pt x="4396428" y="1494"/>
                  </a:cubicBezTo>
                  <a:cubicBezTo>
                    <a:pt x="4397384" y="2450"/>
                    <a:pt x="4397921" y="3747"/>
                    <a:pt x="4397921" y="5100"/>
                  </a:cubicBezTo>
                  <a:lnTo>
                    <a:pt x="4397921" y="705231"/>
                  </a:lnTo>
                  <a:cubicBezTo>
                    <a:pt x="4397921" y="706584"/>
                    <a:pt x="4397384" y="707881"/>
                    <a:pt x="4396428" y="708838"/>
                  </a:cubicBezTo>
                  <a:cubicBezTo>
                    <a:pt x="4395471" y="709794"/>
                    <a:pt x="4394174" y="710331"/>
                    <a:pt x="4392821" y="710331"/>
                  </a:cubicBezTo>
                  <a:lnTo>
                    <a:pt x="5100" y="710331"/>
                  </a:lnTo>
                  <a:cubicBezTo>
                    <a:pt x="2283" y="710331"/>
                    <a:pt x="0" y="708048"/>
                    <a:pt x="0" y="705231"/>
                  </a:cubicBezTo>
                  <a:lnTo>
                    <a:pt x="0" y="5100"/>
                  </a:lnTo>
                  <a:cubicBezTo>
                    <a:pt x="0" y="3747"/>
                    <a:pt x="537" y="2450"/>
                    <a:pt x="1494" y="1494"/>
                  </a:cubicBezTo>
                  <a:cubicBezTo>
                    <a:pt x="2450" y="537"/>
                    <a:pt x="3747" y="0"/>
                    <a:pt x="5100" y="0"/>
                  </a:cubicBezTo>
                  <a:close/>
                </a:path>
              </a:pathLst>
            </a:custGeom>
            <a:solidFill>
              <a:srgbClr val="432818"/>
            </a:solidFill>
          </p:spPr>
        </p:sp>
        <p:sp>
          <p:nvSpPr>
            <p:cNvPr id="18" name="TextBox 18"/>
            <p:cNvSpPr txBox="1"/>
            <p:nvPr/>
          </p:nvSpPr>
          <p:spPr>
            <a:xfrm>
              <a:off x="0" y="-19050"/>
              <a:ext cx="4397921" cy="729381"/>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710851" y="3954163"/>
            <a:ext cx="10768732" cy="2747241"/>
            <a:chOff x="0" y="0"/>
            <a:chExt cx="2836209" cy="723553"/>
          </a:xfrm>
        </p:grpSpPr>
        <p:sp>
          <p:nvSpPr>
            <p:cNvPr id="20" name="Freeform 20"/>
            <p:cNvSpPr/>
            <p:nvPr/>
          </p:nvSpPr>
          <p:spPr>
            <a:xfrm>
              <a:off x="0" y="0"/>
              <a:ext cx="2836209" cy="723553"/>
            </a:xfrm>
            <a:custGeom>
              <a:avLst/>
              <a:gdLst/>
              <a:ahLst/>
              <a:cxnLst/>
              <a:rect l="l" t="t" r="r" b="b"/>
              <a:pathLst>
                <a:path w="2836209" h="723553">
                  <a:moveTo>
                    <a:pt x="7908" y="0"/>
                  </a:moveTo>
                  <a:lnTo>
                    <a:pt x="2828301" y="0"/>
                  </a:lnTo>
                  <a:cubicBezTo>
                    <a:pt x="2832669" y="0"/>
                    <a:pt x="2836209" y="3541"/>
                    <a:pt x="2836209" y="7908"/>
                  </a:cubicBezTo>
                  <a:lnTo>
                    <a:pt x="2836209" y="715645"/>
                  </a:lnTo>
                  <a:cubicBezTo>
                    <a:pt x="2836209" y="717742"/>
                    <a:pt x="2835376" y="719754"/>
                    <a:pt x="2833893" y="721237"/>
                  </a:cubicBezTo>
                  <a:cubicBezTo>
                    <a:pt x="2832410" y="722720"/>
                    <a:pt x="2830398" y="723553"/>
                    <a:pt x="2828301" y="723553"/>
                  </a:cubicBezTo>
                  <a:lnTo>
                    <a:pt x="7908" y="723553"/>
                  </a:lnTo>
                  <a:cubicBezTo>
                    <a:pt x="3541" y="723553"/>
                    <a:pt x="0" y="720013"/>
                    <a:pt x="0" y="715645"/>
                  </a:cubicBezTo>
                  <a:lnTo>
                    <a:pt x="0" y="7908"/>
                  </a:lnTo>
                  <a:cubicBezTo>
                    <a:pt x="0" y="5811"/>
                    <a:pt x="833" y="3799"/>
                    <a:pt x="2316" y="2316"/>
                  </a:cubicBezTo>
                  <a:cubicBezTo>
                    <a:pt x="3799" y="833"/>
                    <a:pt x="5811" y="0"/>
                    <a:pt x="7908" y="0"/>
                  </a:cubicBezTo>
                  <a:close/>
                </a:path>
              </a:pathLst>
            </a:custGeom>
            <a:solidFill>
              <a:srgbClr val="FFFFFF"/>
            </a:solidFill>
          </p:spPr>
        </p:sp>
        <p:sp>
          <p:nvSpPr>
            <p:cNvPr id="21" name="TextBox 21"/>
            <p:cNvSpPr txBox="1"/>
            <p:nvPr/>
          </p:nvSpPr>
          <p:spPr>
            <a:xfrm>
              <a:off x="0" y="-19050"/>
              <a:ext cx="2836209" cy="742603"/>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710851" y="7053830"/>
            <a:ext cx="8642011" cy="1819137"/>
            <a:chOff x="0" y="0"/>
            <a:chExt cx="2276085" cy="479114"/>
          </a:xfrm>
        </p:grpSpPr>
        <p:sp>
          <p:nvSpPr>
            <p:cNvPr id="23" name="Freeform 23"/>
            <p:cNvSpPr/>
            <p:nvPr/>
          </p:nvSpPr>
          <p:spPr>
            <a:xfrm>
              <a:off x="0" y="0"/>
              <a:ext cx="2276085" cy="479114"/>
            </a:xfrm>
            <a:custGeom>
              <a:avLst/>
              <a:gdLst/>
              <a:ahLst/>
              <a:cxnLst/>
              <a:rect l="l" t="t" r="r" b="b"/>
              <a:pathLst>
                <a:path w="2276085" h="479114">
                  <a:moveTo>
                    <a:pt x="9854" y="0"/>
                  </a:moveTo>
                  <a:lnTo>
                    <a:pt x="2266231" y="0"/>
                  </a:lnTo>
                  <a:cubicBezTo>
                    <a:pt x="2268844" y="0"/>
                    <a:pt x="2271351" y="1038"/>
                    <a:pt x="2273199" y="2886"/>
                  </a:cubicBezTo>
                  <a:cubicBezTo>
                    <a:pt x="2275047" y="4734"/>
                    <a:pt x="2276085" y="7241"/>
                    <a:pt x="2276085" y="9854"/>
                  </a:cubicBezTo>
                  <a:lnTo>
                    <a:pt x="2276085" y="469260"/>
                  </a:lnTo>
                  <a:cubicBezTo>
                    <a:pt x="2276085" y="471873"/>
                    <a:pt x="2275047" y="474380"/>
                    <a:pt x="2273199" y="476228"/>
                  </a:cubicBezTo>
                  <a:cubicBezTo>
                    <a:pt x="2271351" y="478076"/>
                    <a:pt x="2268844" y="479114"/>
                    <a:pt x="2266231" y="479114"/>
                  </a:cubicBezTo>
                  <a:lnTo>
                    <a:pt x="9854" y="479114"/>
                  </a:lnTo>
                  <a:cubicBezTo>
                    <a:pt x="4412" y="479114"/>
                    <a:pt x="0" y="474702"/>
                    <a:pt x="0" y="469260"/>
                  </a:cubicBezTo>
                  <a:lnTo>
                    <a:pt x="0" y="9854"/>
                  </a:lnTo>
                  <a:cubicBezTo>
                    <a:pt x="0" y="7241"/>
                    <a:pt x="1038" y="4734"/>
                    <a:pt x="2886" y="2886"/>
                  </a:cubicBezTo>
                  <a:cubicBezTo>
                    <a:pt x="4734" y="1038"/>
                    <a:pt x="7241" y="0"/>
                    <a:pt x="9854" y="0"/>
                  </a:cubicBezTo>
                  <a:close/>
                </a:path>
              </a:pathLst>
            </a:custGeom>
            <a:solidFill>
              <a:srgbClr val="FFFFFF"/>
            </a:solidFill>
          </p:spPr>
        </p:sp>
        <p:sp>
          <p:nvSpPr>
            <p:cNvPr id="24" name="TextBox 24"/>
            <p:cNvSpPr txBox="1"/>
            <p:nvPr/>
          </p:nvSpPr>
          <p:spPr>
            <a:xfrm>
              <a:off x="0" y="-19050"/>
              <a:ext cx="2276085" cy="498164"/>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a:off x="820979" y="4097989"/>
            <a:ext cx="10443831" cy="2459589"/>
          </a:xfrm>
          <a:custGeom>
            <a:avLst/>
            <a:gdLst/>
            <a:ahLst/>
            <a:cxnLst/>
            <a:rect l="l" t="t" r="r" b="b"/>
            <a:pathLst>
              <a:path w="10443831" h="2459589">
                <a:moveTo>
                  <a:pt x="0" y="0"/>
                </a:moveTo>
                <a:lnTo>
                  <a:pt x="10443830" y="0"/>
                </a:lnTo>
                <a:lnTo>
                  <a:pt x="10443830" y="2459589"/>
                </a:lnTo>
                <a:lnTo>
                  <a:pt x="0" y="2459589"/>
                </a:lnTo>
                <a:lnTo>
                  <a:pt x="0" y="0"/>
                </a:lnTo>
                <a:close/>
              </a:path>
            </a:pathLst>
          </a:custGeom>
          <a:blipFill>
            <a:blip r:embed="rId3"/>
            <a:stretch>
              <a:fillRect t="-335" r="-239" b="-2038"/>
            </a:stretch>
          </a:blipFill>
        </p:spPr>
      </p:sp>
      <p:sp>
        <p:nvSpPr>
          <p:cNvPr id="26" name="Freeform 26"/>
          <p:cNvSpPr/>
          <p:nvPr/>
        </p:nvSpPr>
        <p:spPr>
          <a:xfrm>
            <a:off x="865390" y="7187180"/>
            <a:ext cx="8332933" cy="1552437"/>
          </a:xfrm>
          <a:custGeom>
            <a:avLst/>
            <a:gdLst/>
            <a:ahLst/>
            <a:cxnLst/>
            <a:rect l="l" t="t" r="r" b="b"/>
            <a:pathLst>
              <a:path w="8332933" h="1552437">
                <a:moveTo>
                  <a:pt x="0" y="0"/>
                </a:moveTo>
                <a:lnTo>
                  <a:pt x="8332933" y="0"/>
                </a:lnTo>
                <a:lnTo>
                  <a:pt x="8332933" y="1552436"/>
                </a:lnTo>
                <a:lnTo>
                  <a:pt x="0" y="1552436"/>
                </a:lnTo>
                <a:lnTo>
                  <a:pt x="0" y="0"/>
                </a:lnTo>
                <a:close/>
              </a:path>
            </a:pathLst>
          </a:custGeom>
          <a:blipFill>
            <a:blip r:embed="rId4"/>
            <a:stretch>
              <a:fillRect/>
            </a:stretch>
          </a:blipFill>
        </p:spPr>
      </p:sp>
      <p:sp>
        <p:nvSpPr>
          <p:cNvPr id="27" name="Freeform 27"/>
          <p:cNvSpPr/>
          <p:nvPr/>
        </p:nvSpPr>
        <p:spPr>
          <a:xfrm rot="-1316485">
            <a:off x="11366470" y="4384558"/>
            <a:ext cx="6400368" cy="4030217"/>
          </a:xfrm>
          <a:custGeom>
            <a:avLst/>
            <a:gdLst/>
            <a:ahLst/>
            <a:cxnLst/>
            <a:rect l="l" t="t" r="r" b="b"/>
            <a:pathLst>
              <a:path w="6400368" h="4030217">
                <a:moveTo>
                  <a:pt x="0" y="0"/>
                </a:moveTo>
                <a:lnTo>
                  <a:pt x="6400369" y="0"/>
                </a:lnTo>
                <a:lnTo>
                  <a:pt x="6400369" y="4030217"/>
                </a:lnTo>
                <a:lnTo>
                  <a:pt x="0" y="4030217"/>
                </a:lnTo>
                <a:lnTo>
                  <a:pt x="0" y="0"/>
                </a:lnTo>
                <a:close/>
              </a:path>
            </a:pathLst>
          </a:custGeom>
          <a:blipFill>
            <a:blip r:embed="rId5"/>
            <a:stretch>
              <a:fillRect/>
            </a:stretch>
          </a:blipFill>
        </p:spPr>
      </p:sp>
      <p:sp>
        <p:nvSpPr>
          <p:cNvPr id="28" name="TextBox 28"/>
          <p:cNvSpPr txBox="1"/>
          <p:nvPr/>
        </p:nvSpPr>
        <p:spPr>
          <a:xfrm>
            <a:off x="820979" y="1149073"/>
            <a:ext cx="16548449" cy="2185670"/>
          </a:xfrm>
          <a:prstGeom prst="rect">
            <a:avLst/>
          </a:prstGeom>
        </p:spPr>
        <p:txBody>
          <a:bodyPr lIns="0" tIns="0" rIns="0" bIns="0" rtlCol="0" anchor="t">
            <a:spAutoFit/>
          </a:bodyPr>
          <a:lstStyle/>
          <a:p>
            <a:pPr algn="ctr">
              <a:lnSpc>
                <a:spcPts val="4480"/>
              </a:lnSpc>
            </a:pPr>
            <a:r>
              <a:rPr lang="en-US" sz="3200">
                <a:solidFill>
                  <a:srgbClr val="FFFFFF"/>
                </a:solidFill>
                <a:latin typeface="Sergio Trendy"/>
                <a:ea typeface="Sergio Trendy"/>
                <a:cs typeface="Sergio Trendy"/>
                <a:sym typeface="Sergio Trendy"/>
              </a:rPr>
              <a:t>Which city has the best customers? We would like to throw a promotional</a:t>
            </a:r>
          </a:p>
          <a:p>
            <a:pPr algn="ctr">
              <a:lnSpc>
                <a:spcPts val="4480"/>
              </a:lnSpc>
            </a:pPr>
            <a:r>
              <a:rPr lang="en-US" sz="3200">
                <a:solidFill>
                  <a:srgbClr val="FFFFFF"/>
                </a:solidFill>
                <a:latin typeface="Sergio Trendy"/>
                <a:ea typeface="Sergio Trendy"/>
                <a:cs typeface="Sergio Trendy"/>
                <a:sym typeface="Sergio Trendy"/>
              </a:rPr>
              <a:t>Music Festival in the city we made the most money. Write a query that</a:t>
            </a:r>
          </a:p>
          <a:p>
            <a:pPr algn="ctr">
              <a:lnSpc>
                <a:spcPts val="4480"/>
              </a:lnSpc>
            </a:pPr>
            <a:r>
              <a:rPr lang="en-US" sz="3200">
                <a:solidFill>
                  <a:srgbClr val="FFFFFF"/>
                </a:solidFill>
                <a:latin typeface="Sergio Trendy"/>
                <a:ea typeface="Sergio Trendy"/>
                <a:cs typeface="Sergio Trendy"/>
                <a:sym typeface="Sergio Trendy"/>
              </a:rPr>
              <a:t>returns one city that has the highest sum of invoice totals. Return both the city name &amp; sum of all invoice totals.</a:t>
            </a:r>
          </a:p>
        </p:txBody>
      </p:sp>
    </p:spTree>
  </p:cSld>
  <p:clrMapOvr>
    <a:masterClrMapping/>
  </p:clrMapOvr>
  <p:transition spd="slow">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68610" y="360453"/>
            <a:ext cx="17653185" cy="9536464"/>
            <a:chOff x="0" y="0"/>
            <a:chExt cx="23537581" cy="12715286"/>
          </a:xfrm>
        </p:grpSpPr>
        <p:grpSp>
          <p:nvGrpSpPr>
            <p:cNvPr id="4" name="Group 4"/>
            <p:cNvGrpSpPr/>
            <p:nvPr/>
          </p:nvGrpSpPr>
          <p:grpSpPr>
            <a:xfrm>
              <a:off x="0" y="0"/>
              <a:ext cx="330085" cy="12715286"/>
              <a:chOff x="0" y="0"/>
              <a:chExt cx="65202" cy="2511661"/>
            </a:xfrm>
          </p:grpSpPr>
          <p:sp>
            <p:nvSpPr>
              <p:cNvPr id="5" name="Freeform 5"/>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6" name="TextBox 6"/>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5400000">
              <a:off x="11603748" y="-11603748"/>
              <a:ext cx="330085" cy="23537581"/>
              <a:chOff x="0" y="0"/>
              <a:chExt cx="65202" cy="4649399"/>
            </a:xfrm>
          </p:grpSpPr>
          <p:sp>
            <p:nvSpPr>
              <p:cNvPr id="8" name="Freeform 8"/>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9" name="TextBox 9"/>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23207495" y="0"/>
              <a:ext cx="330085" cy="12715286"/>
              <a:chOff x="0" y="0"/>
              <a:chExt cx="65202" cy="2511661"/>
            </a:xfrm>
          </p:grpSpPr>
          <p:sp>
            <p:nvSpPr>
              <p:cNvPr id="11" name="Freeform 11"/>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12" name="TextBox 12"/>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rot="5400000">
              <a:off x="11603748" y="781453"/>
              <a:ext cx="330085" cy="23537581"/>
              <a:chOff x="0" y="0"/>
              <a:chExt cx="65202" cy="4649399"/>
            </a:xfrm>
          </p:grpSpPr>
          <p:sp>
            <p:nvSpPr>
              <p:cNvPr id="14" name="Freeform 14"/>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15" name="TextBox 15"/>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6" name="Group 16"/>
          <p:cNvGrpSpPr/>
          <p:nvPr/>
        </p:nvGrpSpPr>
        <p:grpSpPr>
          <a:xfrm>
            <a:off x="710851" y="902913"/>
            <a:ext cx="16698358" cy="2053602"/>
            <a:chOff x="0" y="0"/>
            <a:chExt cx="4397921" cy="540866"/>
          </a:xfrm>
        </p:grpSpPr>
        <p:sp>
          <p:nvSpPr>
            <p:cNvPr id="17" name="Freeform 17"/>
            <p:cNvSpPr/>
            <p:nvPr/>
          </p:nvSpPr>
          <p:spPr>
            <a:xfrm>
              <a:off x="0" y="0"/>
              <a:ext cx="4397921" cy="540866"/>
            </a:xfrm>
            <a:custGeom>
              <a:avLst/>
              <a:gdLst/>
              <a:ahLst/>
              <a:cxnLst/>
              <a:rect l="l" t="t" r="r" b="b"/>
              <a:pathLst>
                <a:path w="4397921" h="540866">
                  <a:moveTo>
                    <a:pt x="5100" y="0"/>
                  </a:moveTo>
                  <a:lnTo>
                    <a:pt x="4392821" y="0"/>
                  </a:lnTo>
                  <a:cubicBezTo>
                    <a:pt x="4394174" y="0"/>
                    <a:pt x="4395471" y="537"/>
                    <a:pt x="4396428" y="1494"/>
                  </a:cubicBezTo>
                  <a:cubicBezTo>
                    <a:pt x="4397384" y="2450"/>
                    <a:pt x="4397921" y="3747"/>
                    <a:pt x="4397921" y="5100"/>
                  </a:cubicBezTo>
                  <a:lnTo>
                    <a:pt x="4397921" y="535766"/>
                  </a:lnTo>
                  <a:cubicBezTo>
                    <a:pt x="4397921" y="537119"/>
                    <a:pt x="4397384" y="538416"/>
                    <a:pt x="4396428" y="539373"/>
                  </a:cubicBezTo>
                  <a:cubicBezTo>
                    <a:pt x="4395471" y="540329"/>
                    <a:pt x="4394174" y="540866"/>
                    <a:pt x="4392821" y="540866"/>
                  </a:cubicBezTo>
                  <a:lnTo>
                    <a:pt x="5100" y="540866"/>
                  </a:lnTo>
                  <a:cubicBezTo>
                    <a:pt x="3747" y="540866"/>
                    <a:pt x="2450" y="540329"/>
                    <a:pt x="1494" y="539373"/>
                  </a:cubicBezTo>
                  <a:cubicBezTo>
                    <a:pt x="537" y="538416"/>
                    <a:pt x="0" y="537119"/>
                    <a:pt x="0" y="535766"/>
                  </a:cubicBezTo>
                  <a:lnTo>
                    <a:pt x="0" y="5100"/>
                  </a:lnTo>
                  <a:cubicBezTo>
                    <a:pt x="0" y="3747"/>
                    <a:pt x="537" y="2450"/>
                    <a:pt x="1494" y="1494"/>
                  </a:cubicBezTo>
                  <a:cubicBezTo>
                    <a:pt x="2450" y="537"/>
                    <a:pt x="3747" y="0"/>
                    <a:pt x="5100" y="0"/>
                  </a:cubicBezTo>
                  <a:close/>
                </a:path>
              </a:pathLst>
            </a:custGeom>
            <a:solidFill>
              <a:srgbClr val="432818"/>
            </a:solidFill>
          </p:spPr>
        </p:sp>
        <p:sp>
          <p:nvSpPr>
            <p:cNvPr id="18" name="TextBox 18"/>
            <p:cNvSpPr txBox="1"/>
            <p:nvPr/>
          </p:nvSpPr>
          <p:spPr>
            <a:xfrm>
              <a:off x="0" y="-19050"/>
              <a:ext cx="4397921" cy="559916"/>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710851" y="3493672"/>
            <a:ext cx="13457383" cy="2977040"/>
            <a:chOff x="0" y="0"/>
            <a:chExt cx="3544331" cy="784076"/>
          </a:xfrm>
        </p:grpSpPr>
        <p:sp>
          <p:nvSpPr>
            <p:cNvPr id="20" name="Freeform 20"/>
            <p:cNvSpPr/>
            <p:nvPr/>
          </p:nvSpPr>
          <p:spPr>
            <a:xfrm>
              <a:off x="0" y="0"/>
              <a:ext cx="3544331" cy="784076"/>
            </a:xfrm>
            <a:custGeom>
              <a:avLst/>
              <a:gdLst/>
              <a:ahLst/>
              <a:cxnLst/>
              <a:rect l="l" t="t" r="r" b="b"/>
              <a:pathLst>
                <a:path w="3544331" h="784076">
                  <a:moveTo>
                    <a:pt x="6328" y="0"/>
                  </a:moveTo>
                  <a:lnTo>
                    <a:pt x="3538003" y="0"/>
                  </a:lnTo>
                  <a:cubicBezTo>
                    <a:pt x="3539682" y="0"/>
                    <a:pt x="3541291" y="667"/>
                    <a:pt x="3542478" y="1853"/>
                  </a:cubicBezTo>
                  <a:cubicBezTo>
                    <a:pt x="3543665" y="3040"/>
                    <a:pt x="3544331" y="4650"/>
                    <a:pt x="3544331" y="6328"/>
                  </a:cubicBezTo>
                  <a:lnTo>
                    <a:pt x="3544331" y="777748"/>
                  </a:lnTo>
                  <a:cubicBezTo>
                    <a:pt x="3544331" y="781243"/>
                    <a:pt x="3541498" y="784076"/>
                    <a:pt x="3538003" y="784076"/>
                  </a:cubicBezTo>
                  <a:lnTo>
                    <a:pt x="6328" y="784076"/>
                  </a:lnTo>
                  <a:cubicBezTo>
                    <a:pt x="2833" y="784076"/>
                    <a:pt x="0" y="781243"/>
                    <a:pt x="0" y="777748"/>
                  </a:cubicBezTo>
                  <a:lnTo>
                    <a:pt x="0" y="6328"/>
                  </a:lnTo>
                  <a:cubicBezTo>
                    <a:pt x="0" y="2833"/>
                    <a:pt x="2833" y="0"/>
                    <a:pt x="6328" y="0"/>
                  </a:cubicBezTo>
                  <a:close/>
                </a:path>
              </a:pathLst>
            </a:custGeom>
            <a:solidFill>
              <a:srgbClr val="FFFFFF"/>
            </a:solidFill>
          </p:spPr>
        </p:sp>
        <p:sp>
          <p:nvSpPr>
            <p:cNvPr id="21" name="TextBox 21"/>
            <p:cNvSpPr txBox="1"/>
            <p:nvPr/>
          </p:nvSpPr>
          <p:spPr>
            <a:xfrm>
              <a:off x="0" y="-19050"/>
              <a:ext cx="3544331" cy="803126"/>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710851" y="6869990"/>
            <a:ext cx="13457383" cy="1683252"/>
            <a:chOff x="0" y="0"/>
            <a:chExt cx="3544331" cy="443326"/>
          </a:xfrm>
        </p:grpSpPr>
        <p:sp>
          <p:nvSpPr>
            <p:cNvPr id="23" name="Freeform 23"/>
            <p:cNvSpPr/>
            <p:nvPr/>
          </p:nvSpPr>
          <p:spPr>
            <a:xfrm>
              <a:off x="0" y="0"/>
              <a:ext cx="3544331" cy="443326"/>
            </a:xfrm>
            <a:custGeom>
              <a:avLst/>
              <a:gdLst/>
              <a:ahLst/>
              <a:cxnLst/>
              <a:rect l="l" t="t" r="r" b="b"/>
              <a:pathLst>
                <a:path w="3544331" h="443326">
                  <a:moveTo>
                    <a:pt x="6328" y="0"/>
                  </a:moveTo>
                  <a:lnTo>
                    <a:pt x="3538003" y="0"/>
                  </a:lnTo>
                  <a:cubicBezTo>
                    <a:pt x="3539682" y="0"/>
                    <a:pt x="3541291" y="667"/>
                    <a:pt x="3542478" y="1853"/>
                  </a:cubicBezTo>
                  <a:cubicBezTo>
                    <a:pt x="3543665" y="3040"/>
                    <a:pt x="3544331" y="4650"/>
                    <a:pt x="3544331" y="6328"/>
                  </a:cubicBezTo>
                  <a:lnTo>
                    <a:pt x="3544331" y="436997"/>
                  </a:lnTo>
                  <a:cubicBezTo>
                    <a:pt x="3544331" y="440492"/>
                    <a:pt x="3541498" y="443326"/>
                    <a:pt x="3538003" y="443326"/>
                  </a:cubicBezTo>
                  <a:lnTo>
                    <a:pt x="6328" y="443326"/>
                  </a:lnTo>
                  <a:cubicBezTo>
                    <a:pt x="2833" y="443326"/>
                    <a:pt x="0" y="440492"/>
                    <a:pt x="0" y="436997"/>
                  </a:cubicBezTo>
                  <a:lnTo>
                    <a:pt x="0" y="6328"/>
                  </a:lnTo>
                  <a:cubicBezTo>
                    <a:pt x="0" y="2833"/>
                    <a:pt x="2833" y="0"/>
                    <a:pt x="6328" y="0"/>
                  </a:cubicBezTo>
                  <a:close/>
                </a:path>
              </a:pathLst>
            </a:custGeom>
            <a:solidFill>
              <a:srgbClr val="FFFFFF"/>
            </a:solidFill>
          </p:spPr>
        </p:sp>
        <p:sp>
          <p:nvSpPr>
            <p:cNvPr id="24" name="TextBox 24"/>
            <p:cNvSpPr txBox="1"/>
            <p:nvPr/>
          </p:nvSpPr>
          <p:spPr>
            <a:xfrm>
              <a:off x="0" y="-19050"/>
              <a:ext cx="3544331" cy="462376"/>
            </a:xfrm>
            <a:prstGeom prst="rect">
              <a:avLst/>
            </a:prstGeom>
          </p:spPr>
          <p:txBody>
            <a:bodyPr lIns="50800" tIns="50800" rIns="50800" bIns="50800" rtlCol="0" anchor="ctr"/>
            <a:lstStyle/>
            <a:p>
              <a:pPr algn="ctr">
                <a:lnSpc>
                  <a:spcPts val="2659"/>
                </a:lnSpc>
              </a:pPr>
              <a:endParaRPr/>
            </a:p>
          </p:txBody>
        </p:sp>
      </p:grpSp>
      <p:sp>
        <p:nvSpPr>
          <p:cNvPr id="25" name="Freeform 25"/>
          <p:cNvSpPr/>
          <p:nvPr/>
        </p:nvSpPr>
        <p:spPr>
          <a:xfrm>
            <a:off x="891235" y="3646945"/>
            <a:ext cx="13096616" cy="2670494"/>
          </a:xfrm>
          <a:custGeom>
            <a:avLst/>
            <a:gdLst/>
            <a:ahLst/>
            <a:cxnLst/>
            <a:rect l="l" t="t" r="r" b="b"/>
            <a:pathLst>
              <a:path w="13096616" h="2670494">
                <a:moveTo>
                  <a:pt x="0" y="0"/>
                </a:moveTo>
                <a:lnTo>
                  <a:pt x="13096616" y="0"/>
                </a:lnTo>
                <a:lnTo>
                  <a:pt x="13096616" y="2670495"/>
                </a:lnTo>
                <a:lnTo>
                  <a:pt x="0" y="2670495"/>
                </a:lnTo>
                <a:lnTo>
                  <a:pt x="0" y="0"/>
                </a:lnTo>
                <a:close/>
              </a:path>
            </a:pathLst>
          </a:custGeom>
          <a:blipFill>
            <a:blip r:embed="rId3"/>
            <a:stretch>
              <a:fillRect/>
            </a:stretch>
          </a:blipFill>
        </p:spPr>
      </p:sp>
      <p:sp>
        <p:nvSpPr>
          <p:cNvPr id="26" name="Freeform 26"/>
          <p:cNvSpPr/>
          <p:nvPr/>
        </p:nvSpPr>
        <p:spPr>
          <a:xfrm>
            <a:off x="891235" y="7076420"/>
            <a:ext cx="13096616" cy="1270392"/>
          </a:xfrm>
          <a:custGeom>
            <a:avLst/>
            <a:gdLst/>
            <a:ahLst/>
            <a:cxnLst/>
            <a:rect l="l" t="t" r="r" b="b"/>
            <a:pathLst>
              <a:path w="13096616" h="1270392">
                <a:moveTo>
                  <a:pt x="0" y="0"/>
                </a:moveTo>
                <a:lnTo>
                  <a:pt x="13096616" y="0"/>
                </a:lnTo>
                <a:lnTo>
                  <a:pt x="13096616" y="1270392"/>
                </a:lnTo>
                <a:lnTo>
                  <a:pt x="0" y="1270392"/>
                </a:lnTo>
                <a:lnTo>
                  <a:pt x="0" y="0"/>
                </a:lnTo>
                <a:close/>
              </a:path>
            </a:pathLst>
          </a:custGeom>
          <a:blipFill>
            <a:blip r:embed="rId4"/>
            <a:stretch>
              <a:fillRect t="-3482" b="-440"/>
            </a:stretch>
          </a:blipFill>
        </p:spPr>
      </p:sp>
      <p:sp>
        <p:nvSpPr>
          <p:cNvPr id="27" name="TextBox 27"/>
          <p:cNvSpPr txBox="1"/>
          <p:nvPr/>
        </p:nvSpPr>
        <p:spPr>
          <a:xfrm>
            <a:off x="820979" y="1149073"/>
            <a:ext cx="16548449" cy="1623695"/>
          </a:xfrm>
          <a:prstGeom prst="rect">
            <a:avLst/>
          </a:prstGeom>
        </p:spPr>
        <p:txBody>
          <a:bodyPr lIns="0" tIns="0" rIns="0" bIns="0" rtlCol="0" anchor="t">
            <a:spAutoFit/>
          </a:bodyPr>
          <a:lstStyle/>
          <a:p>
            <a:pPr algn="ctr">
              <a:lnSpc>
                <a:spcPts val="4480"/>
              </a:lnSpc>
            </a:pPr>
            <a:r>
              <a:rPr lang="en-US" sz="3200">
                <a:solidFill>
                  <a:srgbClr val="FFFFFF"/>
                </a:solidFill>
                <a:latin typeface="Sergio Trendy"/>
                <a:ea typeface="Sergio Trendy"/>
                <a:cs typeface="Sergio Trendy"/>
                <a:sym typeface="Sergio Trendy"/>
              </a:rPr>
              <a:t>Who is the best customer? The customer who has spend the most money</a:t>
            </a:r>
          </a:p>
          <a:p>
            <a:pPr algn="ctr">
              <a:lnSpc>
                <a:spcPts val="4480"/>
              </a:lnSpc>
            </a:pPr>
            <a:r>
              <a:rPr lang="en-US" sz="3200">
                <a:solidFill>
                  <a:srgbClr val="FFFFFF"/>
                </a:solidFill>
                <a:latin typeface="Sergio Trendy"/>
                <a:ea typeface="Sergio Trendy"/>
                <a:cs typeface="Sergio Trendy"/>
                <a:sym typeface="Sergio Trendy"/>
              </a:rPr>
              <a:t>will be declared as the best customer. Write a query that returns who has</a:t>
            </a:r>
          </a:p>
          <a:p>
            <a:pPr algn="ctr">
              <a:lnSpc>
                <a:spcPts val="4480"/>
              </a:lnSpc>
            </a:pPr>
            <a:r>
              <a:rPr lang="en-US" sz="3200">
                <a:solidFill>
                  <a:srgbClr val="FFFFFF"/>
                </a:solidFill>
                <a:latin typeface="Sergio Trendy"/>
                <a:ea typeface="Sergio Trendy"/>
                <a:cs typeface="Sergio Trendy"/>
                <a:sym typeface="Sergio Trendy"/>
              </a:rPr>
              <a:t>spent the most money.</a:t>
            </a:r>
          </a:p>
        </p:txBody>
      </p:sp>
      <p:sp>
        <p:nvSpPr>
          <p:cNvPr id="28" name="Freeform 28"/>
          <p:cNvSpPr/>
          <p:nvPr/>
        </p:nvSpPr>
        <p:spPr>
          <a:xfrm rot="1321059">
            <a:off x="15386474" y="6532095"/>
            <a:ext cx="1544430" cy="2052399"/>
          </a:xfrm>
          <a:custGeom>
            <a:avLst/>
            <a:gdLst/>
            <a:ahLst/>
            <a:cxnLst/>
            <a:rect l="l" t="t" r="r" b="b"/>
            <a:pathLst>
              <a:path w="1544430" h="2052399">
                <a:moveTo>
                  <a:pt x="0" y="0"/>
                </a:moveTo>
                <a:lnTo>
                  <a:pt x="1544431" y="0"/>
                </a:lnTo>
                <a:lnTo>
                  <a:pt x="1544431" y="2052399"/>
                </a:lnTo>
                <a:lnTo>
                  <a:pt x="0" y="2052399"/>
                </a:lnTo>
                <a:lnTo>
                  <a:pt x="0" y="0"/>
                </a:lnTo>
                <a:close/>
              </a:path>
            </a:pathLst>
          </a:custGeom>
          <a:blipFill>
            <a:blip r:embed="rId5"/>
            <a:stretch>
              <a:fillRect/>
            </a:stretch>
          </a:blipFill>
        </p:spPr>
      </p:sp>
      <p:sp>
        <p:nvSpPr>
          <p:cNvPr id="29" name="Freeform 29"/>
          <p:cNvSpPr/>
          <p:nvPr/>
        </p:nvSpPr>
        <p:spPr>
          <a:xfrm rot="-1296851">
            <a:off x="14965247" y="3944469"/>
            <a:ext cx="1374629" cy="1385017"/>
          </a:xfrm>
          <a:custGeom>
            <a:avLst/>
            <a:gdLst/>
            <a:ahLst/>
            <a:cxnLst/>
            <a:rect l="l" t="t" r="r" b="b"/>
            <a:pathLst>
              <a:path w="1374629" h="1385017">
                <a:moveTo>
                  <a:pt x="0" y="0"/>
                </a:moveTo>
                <a:lnTo>
                  <a:pt x="1374629" y="0"/>
                </a:lnTo>
                <a:lnTo>
                  <a:pt x="1374629" y="1385017"/>
                </a:lnTo>
                <a:lnTo>
                  <a:pt x="0" y="1385017"/>
                </a:lnTo>
                <a:lnTo>
                  <a:pt x="0" y="0"/>
                </a:lnTo>
                <a:close/>
              </a:path>
            </a:pathLst>
          </a:custGeom>
          <a:blipFill>
            <a:blip r:embed="rId6"/>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333" b="-9333"/>
            </a:stretch>
          </a:blipFill>
        </p:spPr>
      </p:sp>
      <p:grpSp>
        <p:nvGrpSpPr>
          <p:cNvPr id="3" name="Group 3"/>
          <p:cNvGrpSpPr/>
          <p:nvPr/>
        </p:nvGrpSpPr>
        <p:grpSpPr>
          <a:xfrm>
            <a:off x="268610" y="360453"/>
            <a:ext cx="17653185" cy="9536464"/>
            <a:chOff x="0" y="0"/>
            <a:chExt cx="23537581" cy="12715286"/>
          </a:xfrm>
        </p:grpSpPr>
        <p:grpSp>
          <p:nvGrpSpPr>
            <p:cNvPr id="4" name="Group 4"/>
            <p:cNvGrpSpPr/>
            <p:nvPr/>
          </p:nvGrpSpPr>
          <p:grpSpPr>
            <a:xfrm>
              <a:off x="0" y="0"/>
              <a:ext cx="330085" cy="12715286"/>
              <a:chOff x="0" y="0"/>
              <a:chExt cx="65202" cy="2511661"/>
            </a:xfrm>
          </p:grpSpPr>
          <p:sp>
            <p:nvSpPr>
              <p:cNvPr id="5" name="Freeform 5"/>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6" name="TextBox 6"/>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7" name="Group 7"/>
            <p:cNvGrpSpPr/>
            <p:nvPr/>
          </p:nvGrpSpPr>
          <p:grpSpPr>
            <a:xfrm rot="5400000">
              <a:off x="11603748" y="-11603748"/>
              <a:ext cx="330085" cy="23537581"/>
              <a:chOff x="0" y="0"/>
              <a:chExt cx="65202" cy="4649399"/>
            </a:xfrm>
          </p:grpSpPr>
          <p:sp>
            <p:nvSpPr>
              <p:cNvPr id="8" name="Freeform 8"/>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9" name="TextBox 9"/>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23207495" y="0"/>
              <a:ext cx="330085" cy="12715286"/>
              <a:chOff x="0" y="0"/>
              <a:chExt cx="65202" cy="2511661"/>
            </a:xfrm>
          </p:grpSpPr>
          <p:sp>
            <p:nvSpPr>
              <p:cNvPr id="11" name="Freeform 11"/>
              <p:cNvSpPr/>
              <p:nvPr/>
            </p:nvSpPr>
            <p:spPr>
              <a:xfrm>
                <a:off x="0" y="0"/>
                <a:ext cx="65202" cy="2511661"/>
              </a:xfrm>
              <a:custGeom>
                <a:avLst/>
                <a:gdLst/>
                <a:ahLst/>
                <a:cxnLst/>
                <a:rect l="l" t="t" r="r" b="b"/>
                <a:pathLst>
                  <a:path w="65202" h="2511661">
                    <a:moveTo>
                      <a:pt x="0" y="0"/>
                    </a:moveTo>
                    <a:lnTo>
                      <a:pt x="65202" y="0"/>
                    </a:lnTo>
                    <a:lnTo>
                      <a:pt x="65202" y="2511661"/>
                    </a:lnTo>
                    <a:lnTo>
                      <a:pt x="0" y="2511661"/>
                    </a:lnTo>
                    <a:close/>
                  </a:path>
                </a:pathLst>
              </a:custGeom>
              <a:solidFill>
                <a:srgbClr val="432818"/>
              </a:solidFill>
            </p:spPr>
          </p:sp>
          <p:sp>
            <p:nvSpPr>
              <p:cNvPr id="12" name="TextBox 12"/>
              <p:cNvSpPr txBox="1"/>
              <p:nvPr/>
            </p:nvSpPr>
            <p:spPr>
              <a:xfrm>
                <a:off x="0" y="-19050"/>
                <a:ext cx="65202" cy="2530711"/>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rot="5400000">
              <a:off x="11603748" y="781453"/>
              <a:ext cx="330085" cy="23537581"/>
              <a:chOff x="0" y="0"/>
              <a:chExt cx="65202" cy="4649399"/>
            </a:xfrm>
          </p:grpSpPr>
          <p:sp>
            <p:nvSpPr>
              <p:cNvPr id="14" name="Freeform 14"/>
              <p:cNvSpPr/>
              <p:nvPr/>
            </p:nvSpPr>
            <p:spPr>
              <a:xfrm>
                <a:off x="0" y="0"/>
                <a:ext cx="65202" cy="4649399"/>
              </a:xfrm>
              <a:custGeom>
                <a:avLst/>
                <a:gdLst/>
                <a:ahLst/>
                <a:cxnLst/>
                <a:rect l="l" t="t" r="r" b="b"/>
                <a:pathLst>
                  <a:path w="65202" h="4649399">
                    <a:moveTo>
                      <a:pt x="0" y="0"/>
                    </a:moveTo>
                    <a:lnTo>
                      <a:pt x="65202" y="0"/>
                    </a:lnTo>
                    <a:lnTo>
                      <a:pt x="65202" y="4649399"/>
                    </a:lnTo>
                    <a:lnTo>
                      <a:pt x="0" y="4649399"/>
                    </a:lnTo>
                    <a:close/>
                  </a:path>
                </a:pathLst>
              </a:custGeom>
              <a:solidFill>
                <a:srgbClr val="432818"/>
              </a:solidFill>
            </p:spPr>
          </p:sp>
          <p:sp>
            <p:nvSpPr>
              <p:cNvPr id="15" name="TextBox 15"/>
              <p:cNvSpPr txBox="1"/>
              <p:nvPr/>
            </p:nvSpPr>
            <p:spPr>
              <a:xfrm>
                <a:off x="0" y="-19050"/>
                <a:ext cx="65202" cy="4668449"/>
              </a:xfrm>
              <a:prstGeom prst="rect">
                <a:avLst/>
              </a:prstGeom>
            </p:spPr>
            <p:txBody>
              <a:bodyPr lIns="50800" tIns="50800" rIns="50800" bIns="50800" rtlCol="0" anchor="ctr"/>
              <a:lstStyle/>
              <a:p>
                <a:pPr algn="ctr">
                  <a:lnSpc>
                    <a:spcPts val="2659"/>
                  </a:lnSpc>
                  <a:spcBef>
                    <a:spcPct val="0"/>
                  </a:spcBef>
                </a:pPr>
                <a:endParaRPr/>
              </a:p>
            </p:txBody>
          </p:sp>
        </p:grpSp>
      </p:grpSp>
      <p:grpSp>
        <p:nvGrpSpPr>
          <p:cNvPr id="16" name="Group 16"/>
          <p:cNvGrpSpPr/>
          <p:nvPr/>
        </p:nvGrpSpPr>
        <p:grpSpPr>
          <a:xfrm>
            <a:off x="684880" y="3045366"/>
            <a:ext cx="9035757" cy="3380244"/>
            <a:chOff x="0" y="0"/>
            <a:chExt cx="2379788" cy="890270"/>
          </a:xfrm>
        </p:grpSpPr>
        <p:sp>
          <p:nvSpPr>
            <p:cNvPr id="17" name="Freeform 17"/>
            <p:cNvSpPr/>
            <p:nvPr/>
          </p:nvSpPr>
          <p:spPr>
            <a:xfrm>
              <a:off x="0" y="0"/>
              <a:ext cx="2379788" cy="890270"/>
            </a:xfrm>
            <a:custGeom>
              <a:avLst/>
              <a:gdLst/>
              <a:ahLst/>
              <a:cxnLst/>
              <a:rect l="l" t="t" r="r" b="b"/>
              <a:pathLst>
                <a:path w="2379788" h="890270">
                  <a:moveTo>
                    <a:pt x="9425" y="0"/>
                  </a:moveTo>
                  <a:lnTo>
                    <a:pt x="2370363" y="0"/>
                  </a:lnTo>
                  <a:cubicBezTo>
                    <a:pt x="2375568" y="0"/>
                    <a:pt x="2379788" y="4220"/>
                    <a:pt x="2379788" y="9425"/>
                  </a:cubicBezTo>
                  <a:lnTo>
                    <a:pt x="2379788" y="880845"/>
                  </a:lnTo>
                  <a:cubicBezTo>
                    <a:pt x="2379788" y="886050"/>
                    <a:pt x="2375568" y="890270"/>
                    <a:pt x="2370363" y="890270"/>
                  </a:cubicBezTo>
                  <a:lnTo>
                    <a:pt x="9425" y="890270"/>
                  </a:lnTo>
                  <a:cubicBezTo>
                    <a:pt x="4220" y="890270"/>
                    <a:pt x="0" y="886050"/>
                    <a:pt x="0" y="880845"/>
                  </a:cubicBezTo>
                  <a:lnTo>
                    <a:pt x="0" y="9425"/>
                  </a:lnTo>
                  <a:cubicBezTo>
                    <a:pt x="0" y="4220"/>
                    <a:pt x="4220" y="0"/>
                    <a:pt x="9425" y="0"/>
                  </a:cubicBezTo>
                  <a:close/>
                </a:path>
              </a:pathLst>
            </a:custGeom>
            <a:solidFill>
              <a:srgbClr val="FFFFFF"/>
            </a:solidFill>
          </p:spPr>
        </p:sp>
        <p:sp>
          <p:nvSpPr>
            <p:cNvPr id="18" name="TextBox 18"/>
            <p:cNvSpPr txBox="1"/>
            <p:nvPr/>
          </p:nvSpPr>
          <p:spPr>
            <a:xfrm>
              <a:off x="0" y="-19050"/>
              <a:ext cx="2379788" cy="909320"/>
            </a:xfrm>
            <a:prstGeom prst="rect">
              <a:avLst/>
            </a:prstGeom>
          </p:spPr>
          <p:txBody>
            <a:bodyPr lIns="50800" tIns="50800" rIns="50800" bIns="50800" rtlCol="0" anchor="ctr"/>
            <a:lstStyle/>
            <a:p>
              <a:pPr algn="ctr">
                <a:lnSpc>
                  <a:spcPts val="2659"/>
                </a:lnSpc>
              </a:pPr>
              <a:endParaRPr/>
            </a:p>
          </p:txBody>
        </p:sp>
      </p:grpSp>
      <p:grpSp>
        <p:nvGrpSpPr>
          <p:cNvPr id="19" name="Group 19"/>
          <p:cNvGrpSpPr/>
          <p:nvPr/>
        </p:nvGrpSpPr>
        <p:grpSpPr>
          <a:xfrm>
            <a:off x="710851" y="777453"/>
            <a:ext cx="16698358" cy="2048826"/>
            <a:chOff x="0" y="0"/>
            <a:chExt cx="4397921" cy="539608"/>
          </a:xfrm>
        </p:grpSpPr>
        <p:sp>
          <p:nvSpPr>
            <p:cNvPr id="20" name="Freeform 20"/>
            <p:cNvSpPr/>
            <p:nvPr/>
          </p:nvSpPr>
          <p:spPr>
            <a:xfrm>
              <a:off x="0" y="0"/>
              <a:ext cx="4397921" cy="539608"/>
            </a:xfrm>
            <a:custGeom>
              <a:avLst/>
              <a:gdLst/>
              <a:ahLst/>
              <a:cxnLst/>
              <a:rect l="l" t="t" r="r" b="b"/>
              <a:pathLst>
                <a:path w="4397921" h="539608">
                  <a:moveTo>
                    <a:pt x="5100" y="0"/>
                  </a:moveTo>
                  <a:lnTo>
                    <a:pt x="4392821" y="0"/>
                  </a:lnTo>
                  <a:cubicBezTo>
                    <a:pt x="4394174" y="0"/>
                    <a:pt x="4395471" y="537"/>
                    <a:pt x="4396428" y="1494"/>
                  </a:cubicBezTo>
                  <a:cubicBezTo>
                    <a:pt x="4397384" y="2450"/>
                    <a:pt x="4397921" y="3747"/>
                    <a:pt x="4397921" y="5100"/>
                  </a:cubicBezTo>
                  <a:lnTo>
                    <a:pt x="4397921" y="534508"/>
                  </a:lnTo>
                  <a:cubicBezTo>
                    <a:pt x="4397921" y="535861"/>
                    <a:pt x="4397384" y="537158"/>
                    <a:pt x="4396428" y="538115"/>
                  </a:cubicBezTo>
                  <a:cubicBezTo>
                    <a:pt x="4395471" y="539071"/>
                    <a:pt x="4394174" y="539608"/>
                    <a:pt x="4392821" y="539608"/>
                  </a:cubicBezTo>
                  <a:lnTo>
                    <a:pt x="5100" y="539608"/>
                  </a:lnTo>
                  <a:cubicBezTo>
                    <a:pt x="3747" y="539608"/>
                    <a:pt x="2450" y="539071"/>
                    <a:pt x="1494" y="538115"/>
                  </a:cubicBezTo>
                  <a:cubicBezTo>
                    <a:pt x="537" y="537158"/>
                    <a:pt x="0" y="535861"/>
                    <a:pt x="0" y="534508"/>
                  </a:cubicBezTo>
                  <a:lnTo>
                    <a:pt x="0" y="5100"/>
                  </a:lnTo>
                  <a:cubicBezTo>
                    <a:pt x="0" y="3747"/>
                    <a:pt x="537" y="2450"/>
                    <a:pt x="1494" y="1494"/>
                  </a:cubicBezTo>
                  <a:cubicBezTo>
                    <a:pt x="2450" y="537"/>
                    <a:pt x="3747" y="0"/>
                    <a:pt x="5100" y="0"/>
                  </a:cubicBezTo>
                  <a:close/>
                </a:path>
              </a:pathLst>
            </a:custGeom>
            <a:solidFill>
              <a:srgbClr val="432818"/>
            </a:solidFill>
          </p:spPr>
        </p:sp>
        <p:sp>
          <p:nvSpPr>
            <p:cNvPr id="21" name="TextBox 21"/>
            <p:cNvSpPr txBox="1"/>
            <p:nvPr/>
          </p:nvSpPr>
          <p:spPr>
            <a:xfrm>
              <a:off x="0" y="-19050"/>
              <a:ext cx="4397921" cy="558658"/>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833532" y="3226089"/>
            <a:ext cx="8699365" cy="3023296"/>
          </a:xfrm>
          <a:custGeom>
            <a:avLst/>
            <a:gdLst/>
            <a:ahLst/>
            <a:cxnLst/>
            <a:rect l="l" t="t" r="r" b="b"/>
            <a:pathLst>
              <a:path w="8699365" h="3023296">
                <a:moveTo>
                  <a:pt x="0" y="0"/>
                </a:moveTo>
                <a:lnTo>
                  <a:pt x="8699365" y="0"/>
                </a:lnTo>
                <a:lnTo>
                  <a:pt x="8699365" y="3023296"/>
                </a:lnTo>
                <a:lnTo>
                  <a:pt x="0" y="3023296"/>
                </a:lnTo>
                <a:lnTo>
                  <a:pt x="0" y="0"/>
                </a:lnTo>
                <a:close/>
              </a:path>
            </a:pathLst>
          </a:custGeom>
          <a:blipFill>
            <a:blip r:embed="rId3"/>
            <a:stretch>
              <a:fillRect t="-393" b="-393"/>
            </a:stretch>
          </a:blipFill>
        </p:spPr>
      </p:sp>
      <p:grpSp>
        <p:nvGrpSpPr>
          <p:cNvPr id="23" name="Group 23"/>
          <p:cNvGrpSpPr/>
          <p:nvPr/>
        </p:nvGrpSpPr>
        <p:grpSpPr>
          <a:xfrm>
            <a:off x="684880" y="6601589"/>
            <a:ext cx="8767579" cy="2878081"/>
            <a:chOff x="0" y="0"/>
            <a:chExt cx="2309157" cy="758013"/>
          </a:xfrm>
        </p:grpSpPr>
        <p:sp>
          <p:nvSpPr>
            <p:cNvPr id="24" name="Freeform 24"/>
            <p:cNvSpPr/>
            <p:nvPr/>
          </p:nvSpPr>
          <p:spPr>
            <a:xfrm>
              <a:off x="0" y="0"/>
              <a:ext cx="2309157" cy="758013"/>
            </a:xfrm>
            <a:custGeom>
              <a:avLst/>
              <a:gdLst/>
              <a:ahLst/>
              <a:cxnLst/>
              <a:rect l="l" t="t" r="r" b="b"/>
              <a:pathLst>
                <a:path w="2309157" h="758013">
                  <a:moveTo>
                    <a:pt x="9713" y="0"/>
                  </a:moveTo>
                  <a:lnTo>
                    <a:pt x="2299443" y="0"/>
                  </a:lnTo>
                  <a:cubicBezTo>
                    <a:pt x="2302019" y="0"/>
                    <a:pt x="2304490" y="1023"/>
                    <a:pt x="2306312" y="2845"/>
                  </a:cubicBezTo>
                  <a:cubicBezTo>
                    <a:pt x="2308133" y="4667"/>
                    <a:pt x="2309157" y="7137"/>
                    <a:pt x="2309157" y="9713"/>
                  </a:cubicBezTo>
                  <a:lnTo>
                    <a:pt x="2309157" y="748300"/>
                  </a:lnTo>
                  <a:cubicBezTo>
                    <a:pt x="2309157" y="750876"/>
                    <a:pt x="2308133" y="753347"/>
                    <a:pt x="2306312" y="755168"/>
                  </a:cubicBezTo>
                  <a:cubicBezTo>
                    <a:pt x="2304490" y="756990"/>
                    <a:pt x="2302019" y="758013"/>
                    <a:pt x="2299443" y="758013"/>
                  </a:cubicBezTo>
                  <a:lnTo>
                    <a:pt x="9713" y="758013"/>
                  </a:lnTo>
                  <a:cubicBezTo>
                    <a:pt x="7137" y="758013"/>
                    <a:pt x="4667" y="756990"/>
                    <a:pt x="2845" y="755168"/>
                  </a:cubicBezTo>
                  <a:cubicBezTo>
                    <a:pt x="1023" y="753347"/>
                    <a:pt x="0" y="750876"/>
                    <a:pt x="0" y="748300"/>
                  </a:cubicBezTo>
                  <a:lnTo>
                    <a:pt x="0" y="9713"/>
                  </a:lnTo>
                  <a:cubicBezTo>
                    <a:pt x="0" y="7137"/>
                    <a:pt x="1023" y="4667"/>
                    <a:pt x="2845" y="2845"/>
                  </a:cubicBezTo>
                  <a:cubicBezTo>
                    <a:pt x="4667" y="1023"/>
                    <a:pt x="7137" y="0"/>
                    <a:pt x="9713" y="0"/>
                  </a:cubicBezTo>
                  <a:close/>
                </a:path>
              </a:pathLst>
            </a:custGeom>
            <a:solidFill>
              <a:srgbClr val="FFFFFF"/>
            </a:solidFill>
          </p:spPr>
        </p:sp>
        <p:sp>
          <p:nvSpPr>
            <p:cNvPr id="25" name="TextBox 25"/>
            <p:cNvSpPr txBox="1"/>
            <p:nvPr/>
          </p:nvSpPr>
          <p:spPr>
            <a:xfrm>
              <a:off x="0" y="-19050"/>
              <a:ext cx="2309157" cy="777063"/>
            </a:xfrm>
            <a:prstGeom prst="rect">
              <a:avLst/>
            </a:prstGeom>
          </p:spPr>
          <p:txBody>
            <a:bodyPr lIns="50800" tIns="50800" rIns="50800" bIns="50800" rtlCol="0" anchor="ctr"/>
            <a:lstStyle/>
            <a:p>
              <a:pPr algn="ctr">
                <a:lnSpc>
                  <a:spcPts val="2659"/>
                </a:lnSpc>
              </a:pPr>
              <a:endParaRPr/>
            </a:p>
          </p:txBody>
        </p:sp>
      </p:grpSp>
      <p:sp>
        <p:nvSpPr>
          <p:cNvPr id="26" name="Freeform 26"/>
          <p:cNvSpPr/>
          <p:nvPr/>
        </p:nvSpPr>
        <p:spPr>
          <a:xfrm>
            <a:off x="828254" y="6759435"/>
            <a:ext cx="8480831" cy="2562390"/>
          </a:xfrm>
          <a:custGeom>
            <a:avLst/>
            <a:gdLst/>
            <a:ahLst/>
            <a:cxnLst/>
            <a:rect l="l" t="t" r="r" b="b"/>
            <a:pathLst>
              <a:path w="8480831" h="2562390">
                <a:moveTo>
                  <a:pt x="0" y="0"/>
                </a:moveTo>
                <a:lnTo>
                  <a:pt x="8480831" y="0"/>
                </a:lnTo>
                <a:lnTo>
                  <a:pt x="8480831" y="2562390"/>
                </a:lnTo>
                <a:lnTo>
                  <a:pt x="0" y="2562390"/>
                </a:lnTo>
                <a:lnTo>
                  <a:pt x="0" y="0"/>
                </a:lnTo>
                <a:close/>
              </a:path>
            </a:pathLst>
          </a:custGeom>
          <a:blipFill>
            <a:blip r:embed="rId4"/>
            <a:stretch>
              <a:fillRect/>
            </a:stretch>
          </a:blipFill>
        </p:spPr>
      </p:sp>
      <p:sp>
        <p:nvSpPr>
          <p:cNvPr id="27" name="Freeform 27"/>
          <p:cNvSpPr/>
          <p:nvPr/>
        </p:nvSpPr>
        <p:spPr>
          <a:xfrm>
            <a:off x="10595792" y="3744077"/>
            <a:ext cx="6663508" cy="5577748"/>
          </a:xfrm>
          <a:custGeom>
            <a:avLst/>
            <a:gdLst/>
            <a:ahLst/>
            <a:cxnLst/>
            <a:rect l="l" t="t" r="r" b="b"/>
            <a:pathLst>
              <a:path w="6663508" h="5577748">
                <a:moveTo>
                  <a:pt x="0" y="0"/>
                </a:moveTo>
                <a:lnTo>
                  <a:pt x="6663508" y="0"/>
                </a:lnTo>
                <a:lnTo>
                  <a:pt x="6663508" y="5577748"/>
                </a:lnTo>
                <a:lnTo>
                  <a:pt x="0" y="5577748"/>
                </a:lnTo>
                <a:lnTo>
                  <a:pt x="0" y="0"/>
                </a:lnTo>
                <a:close/>
              </a:path>
            </a:pathLst>
          </a:custGeom>
          <a:blipFill>
            <a:blip r:embed="rId5"/>
            <a:stretch>
              <a:fillRect/>
            </a:stretch>
          </a:blipFill>
        </p:spPr>
      </p:sp>
      <p:sp>
        <p:nvSpPr>
          <p:cNvPr id="28" name="TextBox 28"/>
          <p:cNvSpPr txBox="1"/>
          <p:nvPr/>
        </p:nvSpPr>
        <p:spPr>
          <a:xfrm>
            <a:off x="833532" y="980493"/>
            <a:ext cx="16523342" cy="1623696"/>
          </a:xfrm>
          <a:prstGeom prst="rect">
            <a:avLst/>
          </a:prstGeom>
        </p:spPr>
        <p:txBody>
          <a:bodyPr lIns="0" tIns="0" rIns="0" bIns="0" rtlCol="0" anchor="t">
            <a:spAutoFit/>
          </a:bodyPr>
          <a:lstStyle/>
          <a:p>
            <a:pPr algn="l">
              <a:lnSpc>
                <a:spcPts val="4479"/>
              </a:lnSpc>
            </a:pPr>
            <a:r>
              <a:rPr lang="en-US" sz="3199">
                <a:solidFill>
                  <a:srgbClr val="FFFFFF"/>
                </a:solidFill>
                <a:latin typeface="Sergio Trendy"/>
                <a:ea typeface="Sergio Trendy"/>
                <a:cs typeface="Sergio Trendy"/>
                <a:sym typeface="Sergio Trendy"/>
              </a:rPr>
              <a:t>Write query to return the email, first_name, last_name and genre of all Rock Music Listeners. Return your list ordered alphabetically by email starting with A.</a:t>
            </a:r>
          </a:p>
        </p:txBody>
      </p:sp>
    </p:spTree>
  </p:cSld>
  <p:clrMapOvr>
    <a:masterClrMapping/>
  </p:clrMapOvr>
  <p:transition spd="med">
    <p:pul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480</Words>
  <Application>Microsoft Office PowerPoint</Application>
  <PresentationFormat>Custom</PresentationFormat>
  <Paragraphs>31</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Lilita One</vt:lpstr>
      <vt:lpstr>Calibri</vt:lpstr>
      <vt:lpstr>Mont Bold</vt:lpstr>
      <vt:lpstr>Sergio Trendy</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Famous Music Composers Presentation in Brown and</dc:title>
  <dc:creator>Manvi</dc:creator>
  <cp:lastModifiedBy>Lenovo</cp:lastModifiedBy>
  <cp:revision>4</cp:revision>
  <dcterms:created xsi:type="dcterms:W3CDTF">2006-08-16T00:00:00Z</dcterms:created>
  <dcterms:modified xsi:type="dcterms:W3CDTF">2024-08-25T16:02:26Z</dcterms:modified>
  <dc:identifier>DAGOyrBtV80</dc:identifier>
</cp:coreProperties>
</file>